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handoutMasterIdLst>
    <p:handoutMasterId r:id="rId25"/>
  </p:handoutMasterIdLst>
  <p:sldIdLst>
    <p:sldId id="257" r:id="rId2"/>
    <p:sldId id="258" r:id="rId3"/>
    <p:sldId id="259" r:id="rId4"/>
    <p:sldId id="269" r:id="rId5"/>
    <p:sldId id="270" r:id="rId6"/>
    <p:sldId id="265" r:id="rId7"/>
    <p:sldId id="266" r:id="rId8"/>
    <p:sldId id="267" r:id="rId9"/>
    <p:sldId id="268" r:id="rId10"/>
    <p:sldId id="271" r:id="rId11"/>
    <p:sldId id="272" r:id="rId12"/>
    <p:sldId id="273" r:id="rId13"/>
    <p:sldId id="274" r:id="rId14"/>
    <p:sldId id="275" r:id="rId15"/>
    <p:sldId id="276" r:id="rId16"/>
    <p:sldId id="277" r:id="rId17"/>
    <p:sldId id="278" r:id="rId18"/>
    <p:sldId id="280" r:id="rId19"/>
    <p:sldId id="279" r:id="rId20"/>
    <p:sldId id="281" r:id="rId21"/>
    <p:sldId id="282" r:id="rId22"/>
    <p:sldId id="26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E4EA"/>
    <a:srgbClr val="00FDFF"/>
    <a:srgbClr val="4DCBD7"/>
    <a:srgbClr val="4ACCD7"/>
    <a:srgbClr val="464647"/>
    <a:srgbClr val="606060"/>
    <a:srgbClr val="474747"/>
    <a:srgbClr val="00A3E9"/>
    <a:srgbClr val="00A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4674"/>
  </p:normalViewPr>
  <p:slideViewPr>
    <p:cSldViewPr snapToGrid="0" snapToObjects="1">
      <p:cViewPr varScale="1">
        <p:scale>
          <a:sx n="85" d="100"/>
          <a:sy n="85" d="100"/>
        </p:scale>
        <p:origin x="72" y="1812"/>
      </p:cViewPr>
      <p:guideLst/>
    </p:cSldViewPr>
  </p:slideViewPr>
  <p:notesTextViewPr>
    <p:cViewPr>
      <p:scale>
        <a:sx n="1" d="1"/>
        <a:sy n="1" d="1"/>
      </p:scale>
      <p:origin x="0" y="0"/>
    </p:cViewPr>
  </p:notesTextViewPr>
  <p:notesViewPr>
    <p:cSldViewPr snapToGrid="0" snapToObjects="1">
      <p:cViewPr varScale="1">
        <p:scale>
          <a:sx n="134" d="100"/>
          <a:sy n="134" d="100"/>
        </p:scale>
        <p:origin x="311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5E220-A43E-49AF-8E1F-85D056340ED0}" type="doc">
      <dgm:prSet loTypeId="urn:microsoft.com/office/officeart/2005/8/layout/process2" loCatId="process" qsTypeId="urn:microsoft.com/office/officeart/2005/8/quickstyle/simple1" qsCatId="simple" csTypeId="urn:microsoft.com/office/officeart/2005/8/colors/accent1_2" csCatId="accent1" phldr="1"/>
      <dgm:spPr/>
    </dgm:pt>
    <dgm:pt modelId="{9A73FD30-F52F-4BA0-AACB-949A28CF208C}">
      <dgm:prSet phldrT="[文本]"/>
      <dgm:spPr/>
      <dgm:t>
        <a:bodyPr/>
        <a:lstStyle/>
        <a:p>
          <a:r>
            <a:rPr lang="zh-CN" altLang="en-US" dirty="0"/>
            <a:t>需求整理</a:t>
          </a:r>
        </a:p>
      </dgm:t>
    </dgm:pt>
    <dgm:pt modelId="{9654BF43-7530-4838-A6C3-A7C0370FED56}" type="parTrans" cxnId="{8106ECF7-4052-4EDA-8F36-8E33B85FA92B}">
      <dgm:prSet/>
      <dgm:spPr/>
      <dgm:t>
        <a:bodyPr/>
        <a:lstStyle/>
        <a:p>
          <a:endParaRPr lang="zh-CN" altLang="en-US"/>
        </a:p>
      </dgm:t>
    </dgm:pt>
    <dgm:pt modelId="{4DA5F3B9-4D80-4AD8-8BFD-7E9A416D843D}" type="sibTrans" cxnId="{8106ECF7-4052-4EDA-8F36-8E33B85FA92B}">
      <dgm:prSet/>
      <dgm:spPr/>
      <dgm:t>
        <a:bodyPr/>
        <a:lstStyle/>
        <a:p>
          <a:endParaRPr lang="zh-CN" altLang="en-US"/>
        </a:p>
      </dgm:t>
    </dgm:pt>
    <dgm:pt modelId="{0499BCA7-1B8C-4AF0-A7DE-9AC91DC1E31F}">
      <dgm:prSet phldrT="[文本]"/>
      <dgm:spPr/>
      <dgm:t>
        <a:bodyPr/>
        <a:lstStyle/>
        <a:p>
          <a:r>
            <a:rPr lang="zh-CN" altLang="en-US" dirty="0"/>
            <a:t>开发</a:t>
          </a:r>
        </a:p>
      </dgm:t>
    </dgm:pt>
    <dgm:pt modelId="{02E65DAA-8C14-4AE1-B792-93B9A9433C13}" type="parTrans" cxnId="{6E1F4801-35C3-45B9-8944-DA73A23E9138}">
      <dgm:prSet/>
      <dgm:spPr/>
      <dgm:t>
        <a:bodyPr/>
        <a:lstStyle/>
        <a:p>
          <a:endParaRPr lang="zh-CN" altLang="en-US"/>
        </a:p>
      </dgm:t>
    </dgm:pt>
    <dgm:pt modelId="{364A49BD-238D-43E6-8023-24234A75FA58}" type="sibTrans" cxnId="{6E1F4801-35C3-45B9-8944-DA73A23E9138}">
      <dgm:prSet/>
      <dgm:spPr/>
      <dgm:t>
        <a:bodyPr/>
        <a:lstStyle/>
        <a:p>
          <a:endParaRPr lang="zh-CN" altLang="en-US"/>
        </a:p>
      </dgm:t>
    </dgm:pt>
    <dgm:pt modelId="{EAE915DE-92DB-4E50-8524-4A981248CDE4}">
      <dgm:prSet phldrT="[文本]"/>
      <dgm:spPr/>
      <dgm:t>
        <a:bodyPr/>
        <a:lstStyle/>
        <a:p>
          <a:r>
            <a:rPr lang="zh-CN" altLang="en-US" dirty="0"/>
            <a:t>测试</a:t>
          </a:r>
        </a:p>
      </dgm:t>
    </dgm:pt>
    <dgm:pt modelId="{1790A738-786C-48E8-8519-EB0554DC4E08}" type="parTrans" cxnId="{879BCD90-FC99-4BB6-9E3C-DED5161ECFEC}">
      <dgm:prSet/>
      <dgm:spPr/>
      <dgm:t>
        <a:bodyPr/>
        <a:lstStyle/>
        <a:p>
          <a:endParaRPr lang="zh-CN" altLang="en-US"/>
        </a:p>
      </dgm:t>
    </dgm:pt>
    <dgm:pt modelId="{D71EF759-6A61-4DFB-82CF-8FD1ED4B546A}" type="sibTrans" cxnId="{879BCD90-FC99-4BB6-9E3C-DED5161ECFEC}">
      <dgm:prSet/>
      <dgm:spPr/>
      <dgm:t>
        <a:bodyPr/>
        <a:lstStyle/>
        <a:p>
          <a:endParaRPr lang="zh-CN" altLang="en-US"/>
        </a:p>
      </dgm:t>
    </dgm:pt>
    <dgm:pt modelId="{D080DDAD-0390-4B5E-A93C-164E4F3C106D}" type="pres">
      <dgm:prSet presAssocID="{6495E220-A43E-49AF-8E1F-85D056340ED0}" presName="linearFlow" presStyleCnt="0">
        <dgm:presLayoutVars>
          <dgm:resizeHandles val="exact"/>
        </dgm:presLayoutVars>
      </dgm:prSet>
      <dgm:spPr/>
    </dgm:pt>
    <dgm:pt modelId="{51B28483-F15F-42DB-BC89-C16923346C92}" type="pres">
      <dgm:prSet presAssocID="{9A73FD30-F52F-4BA0-AACB-949A28CF208C}" presName="node" presStyleLbl="node1" presStyleIdx="0" presStyleCnt="3" custScaleX="36742" custScaleY="22045" custLinFactNeighborX="397" custLinFactNeighborY="6240">
        <dgm:presLayoutVars>
          <dgm:bulletEnabled val="1"/>
        </dgm:presLayoutVars>
      </dgm:prSet>
      <dgm:spPr/>
    </dgm:pt>
    <dgm:pt modelId="{EE69E905-7217-4DBC-B6B3-948D263D1530}" type="pres">
      <dgm:prSet presAssocID="{4DA5F3B9-4D80-4AD8-8BFD-7E9A416D843D}" presName="sibTrans" presStyleLbl="sibTrans2D1" presStyleIdx="0" presStyleCnt="2" custScaleX="102836" custScaleY="34243"/>
      <dgm:spPr/>
    </dgm:pt>
    <dgm:pt modelId="{219E5CE0-DF26-4BA7-A9FE-4E1D57C211BB}" type="pres">
      <dgm:prSet presAssocID="{4DA5F3B9-4D80-4AD8-8BFD-7E9A416D843D}" presName="connectorText" presStyleLbl="sibTrans2D1" presStyleIdx="0" presStyleCnt="2"/>
      <dgm:spPr/>
    </dgm:pt>
    <dgm:pt modelId="{3B8868CA-FED6-4B44-8AF8-57AAD9AFA156}" type="pres">
      <dgm:prSet presAssocID="{0499BCA7-1B8C-4AF0-A7DE-9AC91DC1E31F}" presName="node" presStyleLbl="node1" presStyleIdx="1" presStyleCnt="3" custScaleX="36563" custScaleY="21938">
        <dgm:presLayoutVars>
          <dgm:bulletEnabled val="1"/>
        </dgm:presLayoutVars>
      </dgm:prSet>
      <dgm:spPr/>
    </dgm:pt>
    <dgm:pt modelId="{E7C6F550-EE1E-486A-ADC4-0912D5DCB203}" type="pres">
      <dgm:prSet presAssocID="{364A49BD-238D-43E6-8023-24234A75FA58}" presName="sibTrans" presStyleLbl="sibTrans2D1" presStyleIdx="1" presStyleCnt="2" custScaleX="84036" custScaleY="34300"/>
      <dgm:spPr/>
    </dgm:pt>
    <dgm:pt modelId="{5F148CAF-0C8F-4959-838F-8CF44C2FA45B}" type="pres">
      <dgm:prSet presAssocID="{364A49BD-238D-43E6-8023-24234A75FA58}" presName="connectorText" presStyleLbl="sibTrans2D1" presStyleIdx="1" presStyleCnt="2"/>
      <dgm:spPr/>
    </dgm:pt>
    <dgm:pt modelId="{CB36DAB9-EFAA-42A7-B46F-CA8CC61194A0}" type="pres">
      <dgm:prSet presAssocID="{EAE915DE-92DB-4E50-8524-4A981248CDE4}" presName="node" presStyleLbl="node1" presStyleIdx="2" presStyleCnt="3" custScaleX="36444" custScaleY="21866">
        <dgm:presLayoutVars>
          <dgm:bulletEnabled val="1"/>
        </dgm:presLayoutVars>
      </dgm:prSet>
      <dgm:spPr/>
    </dgm:pt>
  </dgm:ptLst>
  <dgm:cxnLst>
    <dgm:cxn modelId="{6E1F4801-35C3-45B9-8944-DA73A23E9138}" srcId="{6495E220-A43E-49AF-8E1F-85D056340ED0}" destId="{0499BCA7-1B8C-4AF0-A7DE-9AC91DC1E31F}" srcOrd="1" destOrd="0" parTransId="{02E65DAA-8C14-4AE1-B792-93B9A9433C13}" sibTransId="{364A49BD-238D-43E6-8023-24234A75FA58}"/>
    <dgm:cxn modelId="{F6CEEE1A-8197-4491-B66E-635AA4936ABC}" type="presOf" srcId="{364A49BD-238D-43E6-8023-24234A75FA58}" destId="{5F148CAF-0C8F-4959-838F-8CF44C2FA45B}" srcOrd="1" destOrd="0" presId="urn:microsoft.com/office/officeart/2005/8/layout/process2"/>
    <dgm:cxn modelId="{DFCEEF2B-965A-4635-9155-440E36361B8C}" type="presOf" srcId="{9A73FD30-F52F-4BA0-AACB-949A28CF208C}" destId="{51B28483-F15F-42DB-BC89-C16923346C92}" srcOrd="0" destOrd="0" presId="urn:microsoft.com/office/officeart/2005/8/layout/process2"/>
    <dgm:cxn modelId="{CA330951-23C5-4713-AF50-CDB635A60E25}" type="presOf" srcId="{364A49BD-238D-43E6-8023-24234A75FA58}" destId="{E7C6F550-EE1E-486A-ADC4-0912D5DCB203}" srcOrd="0" destOrd="0" presId="urn:microsoft.com/office/officeart/2005/8/layout/process2"/>
    <dgm:cxn modelId="{BD646C76-1AEC-4A5F-8E88-FC7E04992080}" type="presOf" srcId="{4DA5F3B9-4D80-4AD8-8BFD-7E9A416D843D}" destId="{219E5CE0-DF26-4BA7-A9FE-4E1D57C211BB}" srcOrd="1" destOrd="0" presId="urn:microsoft.com/office/officeart/2005/8/layout/process2"/>
    <dgm:cxn modelId="{6A594C57-8B29-4D3B-B08F-39975BB7BCA4}" type="presOf" srcId="{0499BCA7-1B8C-4AF0-A7DE-9AC91DC1E31F}" destId="{3B8868CA-FED6-4B44-8AF8-57AAD9AFA156}" srcOrd="0" destOrd="0" presId="urn:microsoft.com/office/officeart/2005/8/layout/process2"/>
    <dgm:cxn modelId="{FEC3B790-CF9D-48B9-9354-780C36C376E5}" type="presOf" srcId="{EAE915DE-92DB-4E50-8524-4A981248CDE4}" destId="{CB36DAB9-EFAA-42A7-B46F-CA8CC61194A0}" srcOrd="0" destOrd="0" presId="urn:microsoft.com/office/officeart/2005/8/layout/process2"/>
    <dgm:cxn modelId="{879BCD90-FC99-4BB6-9E3C-DED5161ECFEC}" srcId="{6495E220-A43E-49AF-8E1F-85D056340ED0}" destId="{EAE915DE-92DB-4E50-8524-4A981248CDE4}" srcOrd="2" destOrd="0" parTransId="{1790A738-786C-48E8-8519-EB0554DC4E08}" sibTransId="{D71EF759-6A61-4DFB-82CF-8FD1ED4B546A}"/>
    <dgm:cxn modelId="{D67A31AC-EA18-426C-A6B0-F5D6487ED7B3}" type="presOf" srcId="{4DA5F3B9-4D80-4AD8-8BFD-7E9A416D843D}" destId="{EE69E905-7217-4DBC-B6B3-948D263D1530}" srcOrd="0" destOrd="0" presId="urn:microsoft.com/office/officeart/2005/8/layout/process2"/>
    <dgm:cxn modelId="{B84457F3-53FC-4CE3-AF4F-1AF07909DBEB}" type="presOf" srcId="{6495E220-A43E-49AF-8E1F-85D056340ED0}" destId="{D080DDAD-0390-4B5E-A93C-164E4F3C106D}" srcOrd="0" destOrd="0" presId="urn:microsoft.com/office/officeart/2005/8/layout/process2"/>
    <dgm:cxn modelId="{8106ECF7-4052-4EDA-8F36-8E33B85FA92B}" srcId="{6495E220-A43E-49AF-8E1F-85D056340ED0}" destId="{9A73FD30-F52F-4BA0-AACB-949A28CF208C}" srcOrd="0" destOrd="0" parTransId="{9654BF43-7530-4838-A6C3-A7C0370FED56}" sibTransId="{4DA5F3B9-4D80-4AD8-8BFD-7E9A416D843D}"/>
    <dgm:cxn modelId="{3415FA7F-FD0B-4AC6-B864-1BDF60F176EB}" type="presParOf" srcId="{D080DDAD-0390-4B5E-A93C-164E4F3C106D}" destId="{51B28483-F15F-42DB-BC89-C16923346C92}" srcOrd="0" destOrd="0" presId="urn:microsoft.com/office/officeart/2005/8/layout/process2"/>
    <dgm:cxn modelId="{ACD8865E-3CD2-4CC3-A3EA-70421B95312E}" type="presParOf" srcId="{D080DDAD-0390-4B5E-A93C-164E4F3C106D}" destId="{EE69E905-7217-4DBC-B6B3-948D263D1530}" srcOrd="1" destOrd="0" presId="urn:microsoft.com/office/officeart/2005/8/layout/process2"/>
    <dgm:cxn modelId="{60F84715-0214-4CA6-A140-5C07BCD52135}" type="presParOf" srcId="{EE69E905-7217-4DBC-B6B3-948D263D1530}" destId="{219E5CE0-DF26-4BA7-A9FE-4E1D57C211BB}" srcOrd="0" destOrd="0" presId="urn:microsoft.com/office/officeart/2005/8/layout/process2"/>
    <dgm:cxn modelId="{70A04C30-04BD-4BE2-BFB7-3985E0F1861C}" type="presParOf" srcId="{D080DDAD-0390-4B5E-A93C-164E4F3C106D}" destId="{3B8868CA-FED6-4B44-8AF8-57AAD9AFA156}" srcOrd="2" destOrd="0" presId="urn:microsoft.com/office/officeart/2005/8/layout/process2"/>
    <dgm:cxn modelId="{3C00323E-A31B-42CC-917A-8255F4BD9688}" type="presParOf" srcId="{D080DDAD-0390-4B5E-A93C-164E4F3C106D}" destId="{E7C6F550-EE1E-486A-ADC4-0912D5DCB203}" srcOrd="3" destOrd="0" presId="urn:microsoft.com/office/officeart/2005/8/layout/process2"/>
    <dgm:cxn modelId="{BCF17CE6-C5E8-4969-9350-873EB83AA7D1}" type="presParOf" srcId="{E7C6F550-EE1E-486A-ADC4-0912D5DCB203}" destId="{5F148CAF-0C8F-4959-838F-8CF44C2FA45B}" srcOrd="0" destOrd="0" presId="urn:microsoft.com/office/officeart/2005/8/layout/process2"/>
    <dgm:cxn modelId="{C08D45C6-F6DA-430F-B880-9323EC115675}" type="presParOf" srcId="{D080DDAD-0390-4B5E-A93C-164E4F3C106D}" destId="{CB36DAB9-EFAA-42A7-B46F-CA8CC61194A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28483-F15F-42DB-BC89-C16923346C92}">
      <dsp:nvSpPr>
        <dsp:cNvPr id="0" name=""/>
        <dsp:cNvSpPr/>
      </dsp:nvSpPr>
      <dsp:spPr>
        <a:xfrm>
          <a:off x="1579726" y="256623"/>
          <a:ext cx="1851009" cy="6169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需求整理</a:t>
          </a:r>
        </a:p>
      </dsp:txBody>
      <dsp:txXfrm>
        <a:off x="1597797" y="274694"/>
        <a:ext cx="1814867" cy="580855"/>
      </dsp:txXfrm>
    </dsp:sp>
    <dsp:sp modelId="{EE69E905-7217-4DBC-B6B3-948D263D1530}">
      <dsp:nvSpPr>
        <dsp:cNvPr id="0" name=""/>
        <dsp:cNvSpPr/>
      </dsp:nvSpPr>
      <dsp:spPr>
        <a:xfrm rot="5439067">
          <a:off x="2053875" y="1230179"/>
          <a:ext cx="882694" cy="431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5400000">
        <a:off x="2366574" y="1004476"/>
        <a:ext cx="258766" cy="753311"/>
      </dsp:txXfrm>
    </dsp:sp>
    <dsp:sp modelId="{3B8868CA-FED6-4B44-8AF8-57AAD9AFA156}">
      <dsp:nvSpPr>
        <dsp:cNvPr id="0" name=""/>
        <dsp:cNvSpPr/>
      </dsp:nvSpPr>
      <dsp:spPr>
        <a:xfrm>
          <a:off x="1564235" y="2018016"/>
          <a:ext cx="1841991" cy="614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开发</a:t>
          </a:r>
        </a:p>
      </dsp:txBody>
      <dsp:txXfrm>
        <a:off x="1582219" y="2036000"/>
        <a:ext cx="1806023" cy="578034"/>
      </dsp:txXfrm>
    </dsp:sp>
    <dsp:sp modelId="{E7C6F550-EE1E-486A-ADC4-0912D5DCB203}">
      <dsp:nvSpPr>
        <dsp:cNvPr id="0" name=""/>
        <dsp:cNvSpPr/>
      </dsp:nvSpPr>
      <dsp:spPr>
        <a:xfrm rot="5400000">
          <a:off x="2044229" y="3115722"/>
          <a:ext cx="882002" cy="4319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5400000">
        <a:off x="2355631" y="2890720"/>
        <a:ext cx="259198" cy="752403"/>
      </dsp:txXfrm>
    </dsp:sp>
    <dsp:sp modelId="{CB36DAB9-EFAA-42A7-B46F-CA8CC61194A0}">
      <dsp:nvSpPr>
        <dsp:cNvPr id="0" name=""/>
        <dsp:cNvSpPr/>
      </dsp:nvSpPr>
      <dsp:spPr>
        <a:xfrm>
          <a:off x="1567232" y="4031423"/>
          <a:ext cx="1835996" cy="6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测试</a:t>
          </a:r>
        </a:p>
      </dsp:txBody>
      <dsp:txXfrm>
        <a:off x="1585156" y="4049347"/>
        <a:ext cx="1800148" cy="5761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6C108-863D-6847-89AB-678818297FD1}" type="datetimeFigureOut">
              <a:rPr kumimoji="1" lang="zh-CN" altLang="en-US" smtClean="0"/>
              <a:t>2023/4/2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D359CF-D63C-FE4C-B143-90A4B5673398}"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CD8DD-35A0-114F-AA91-2E7169842A94}" type="datetimeFigureOut">
              <a:rPr kumimoji="1" lang="zh-CN" altLang="en-US" smtClean="0"/>
              <a:t>2023/4/2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048E7-280A-B34E-8E5C-B4CF7F0651F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 y="0"/>
            <a:ext cx="12192001" cy="6858000"/>
          </a:xfrm>
          <a:prstGeom prst="rect">
            <a:avLst/>
          </a:prstGeom>
        </p:spPr>
      </p:pic>
      <p:sp>
        <p:nvSpPr>
          <p:cNvPr id="13" name="标题 11"/>
          <p:cNvSpPr>
            <a:spLocks noGrp="1"/>
          </p:cNvSpPr>
          <p:nvPr>
            <p:ph type="title" hasCustomPrompt="1"/>
          </p:nvPr>
        </p:nvSpPr>
        <p:spPr>
          <a:xfrm>
            <a:off x="818975" y="2158518"/>
            <a:ext cx="5629701" cy="1006933"/>
          </a:xfrm>
        </p:spPr>
        <p:txBody>
          <a:bodyPr>
            <a:noAutofit/>
          </a:bodyPr>
          <a:lstStyle>
            <a:lvl1pPr algn="l">
              <a:lnSpc>
                <a:spcPct val="100000"/>
              </a:lnSpc>
              <a:defRPr sz="5000" b="1" i="0" baseline="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 to</a:t>
            </a:r>
            <a:r>
              <a:rPr kumimoji="1" lang="zh-CN" altLang="en-US" dirty="0"/>
              <a:t> </a:t>
            </a:r>
            <a:r>
              <a:rPr kumimoji="1" lang="en-US" altLang="zh-CN" dirty="0"/>
              <a:t>Edit Title</a:t>
            </a:r>
            <a:endParaRPr kumimoji="1" lang="zh-CN" altLang="en-US" dirty="0"/>
          </a:p>
        </p:txBody>
      </p:sp>
      <p:sp>
        <p:nvSpPr>
          <p:cNvPr id="14" name="Text Placeholder 3"/>
          <p:cNvSpPr>
            <a:spLocks noGrp="1"/>
          </p:cNvSpPr>
          <p:nvPr>
            <p:ph type="body" sz="half" idx="2" hasCustomPrompt="1"/>
          </p:nvPr>
        </p:nvSpPr>
        <p:spPr>
          <a:xfrm>
            <a:off x="818975" y="3253661"/>
            <a:ext cx="2949178" cy="526040"/>
          </a:xfrm>
        </p:spPr>
        <p:txBody>
          <a:bodyPr>
            <a:normAutofit/>
          </a:bodyPr>
          <a:lstStyle>
            <a:lvl1pPr marL="0" indent="0" algn="l">
              <a:buNone/>
              <a:defRPr sz="2400" b="0" i="0">
                <a:solidFill>
                  <a:schemeClr val="bg1">
                    <a:lumMod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Title</a:t>
            </a:r>
            <a:endParaRPr lang="zh-CN" altLang="en-US" dirty="0"/>
          </a:p>
        </p:txBody>
      </p:sp>
      <p:pic>
        <p:nvPicPr>
          <p:cNvPr id="19" name="图片 18"/>
          <p:cNvPicPr>
            <a:picLocks noChangeAspect="1"/>
          </p:cNvPicPr>
          <p:nvPr userDrawn="1"/>
        </p:nvPicPr>
        <p:blipFill>
          <a:blip r:embed="rId3"/>
          <a:stretch>
            <a:fillRect/>
          </a:stretch>
        </p:blipFill>
        <p:spPr>
          <a:xfrm>
            <a:off x="-71735" y="-88210"/>
            <a:ext cx="3425190" cy="1593694"/>
          </a:xfrm>
          <a:prstGeom prst="rect">
            <a:avLst/>
          </a:prstGeom>
        </p:spPr>
      </p:pic>
      <p:sp>
        <p:nvSpPr>
          <p:cNvPr id="20" name="文本框 19"/>
          <p:cNvSpPr txBox="1"/>
          <p:nvPr userDrawn="1"/>
        </p:nvSpPr>
        <p:spPr>
          <a:xfrm>
            <a:off x="2357799" y="6321542"/>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4"/>
          <a:stretch>
            <a:fillRect/>
          </a:stretch>
        </p:blipFill>
        <p:spPr>
          <a:xfrm>
            <a:off x="55653" y="5676466"/>
            <a:ext cx="2715116" cy="1263305"/>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比较">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157556F9-23EF-3570-8A8D-48B110F5C079}"/>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
        <p:nvSpPr>
          <p:cNvPr id="14" name="标题 13"/>
          <p:cNvSpPr>
            <a:spLocks noGrp="1"/>
          </p:cNvSpPr>
          <p:nvPr>
            <p:ph type="title" hasCustomPrompt="1"/>
          </p:nvPr>
        </p:nvSpPr>
        <p:spPr>
          <a:xfrm>
            <a:off x="1068493" y="1843575"/>
            <a:ext cx="4145197" cy="1028318"/>
          </a:xfrm>
        </p:spPr>
        <p:txBody>
          <a:bodyPr>
            <a:noAutofit/>
          </a:bodyPr>
          <a:lstStyle>
            <a:lvl1pPr>
              <a:lnSpc>
                <a:spcPts val="3000"/>
              </a:lnSpc>
              <a:defRPr sz="2000" b="1" i="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a:t>
            </a:r>
            <a:br>
              <a:rPr kumimoji="1" lang="en-US" altLang="zh-CN" dirty="0"/>
            </a:br>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br>
              <a:rPr kumimoji="1" lang="en-US" altLang="zh-CN" dirty="0"/>
            </a:b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20</a:t>
            </a:r>
            <a:r>
              <a:rPr kumimoji="1" lang="zh-CN" altLang="en-US" dirty="0"/>
              <a:t>（中文黑体）</a:t>
            </a:r>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54042B88-6F8F-84B0-110D-B501E018E75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72584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6106160" y="1330960"/>
            <a:ext cx="5252720" cy="47345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2" name="图片 1"/>
          <p:cNvPicPr>
            <a:picLocks noChangeAspect="1"/>
          </p:cNvPicPr>
          <p:nvPr userDrawn="1"/>
        </p:nvPicPr>
        <p:blipFill>
          <a:blip r:embed="rId3"/>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C4859FC3-0564-CB8C-1728-EB743B4A93C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22960"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9" name="图片占位符 5"/>
          <p:cNvSpPr>
            <a:spLocks noGrp="1"/>
          </p:cNvSpPr>
          <p:nvPr>
            <p:ph type="pic" sz="quarter" idx="16" hasCustomPrompt="1"/>
          </p:nvPr>
        </p:nvSpPr>
        <p:spPr>
          <a:xfrm>
            <a:off x="44398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2" name="图片占位符 5"/>
          <p:cNvSpPr>
            <a:spLocks noGrp="1"/>
          </p:cNvSpPr>
          <p:nvPr>
            <p:ph type="pic" sz="quarter" idx="17" hasCustomPrompt="1"/>
          </p:nvPr>
        </p:nvSpPr>
        <p:spPr>
          <a:xfrm>
            <a:off x="8040216" y="1635760"/>
            <a:ext cx="3342640" cy="267208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28627"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6" name="Text Placeholder 3"/>
          <p:cNvSpPr>
            <a:spLocks noGrp="1"/>
          </p:cNvSpPr>
          <p:nvPr>
            <p:ph type="body" sz="half" idx="18" hasCustomPrompt="1"/>
          </p:nvPr>
        </p:nvSpPr>
        <p:spPr>
          <a:xfrm>
            <a:off x="728627"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17" name="Text Placeholder 3"/>
          <p:cNvSpPr>
            <a:spLocks noGrp="1"/>
          </p:cNvSpPr>
          <p:nvPr>
            <p:ph type="body" sz="half" idx="19" hasCustomPrompt="1"/>
          </p:nvPr>
        </p:nvSpPr>
        <p:spPr>
          <a:xfrm>
            <a:off x="43678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8" name="Text Placeholder 3"/>
          <p:cNvSpPr>
            <a:spLocks noGrp="1"/>
          </p:cNvSpPr>
          <p:nvPr>
            <p:ph type="body" sz="half" idx="20" hasCustomPrompt="1"/>
          </p:nvPr>
        </p:nvSpPr>
        <p:spPr>
          <a:xfrm>
            <a:off x="43678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1" name="Text Placeholder 3"/>
          <p:cNvSpPr>
            <a:spLocks noGrp="1"/>
          </p:cNvSpPr>
          <p:nvPr>
            <p:ph type="body" sz="half" idx="21" hasCustomPrompt="1"/>
          </p:nvPr>
        </p:nvSpPr>
        <p:spPr>
          <a:xfrm>
            <a:off x="7968208" y="4500693"/>
            <a:ext cx="2949178" cy="526040"/>
          </a:xfrm>
        </p:spPr>
        <p:txBody>
          <a:bodyPr>
            <a:normAutofit/>
          </a:bodyPr>
          <a:lstStyle>
            <a:lvl1pPr marL="0" indent="0" algn="l">
              <a:buNone/>
              <a:defRPr sz="1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2" name="Text Placeholder 3"/>
          <p:cNvSpPr>
            <a:spLocks noGrp="1"/>
          </p:cNvSpPr>
          <p:nvPr>
            <p:ph type="body" sz="half" idx="22" hasCustomPrompt="1"/>
          </p:nvPr>
        </p:nvSpPr>
        <p:spPr>
          <a:xfrm>
            <a:off x="7968208" y="4764504"/>
            <a:ext cx="2949178" cy="526040"/>
          </a:xfrm>
        </p:spPr>
        <p:txBody>
          <a:bodyPr>
            <a:normAutofit/>
          </a:bodyPr>
          <a:lstStyle>
            <a:lvl1pPr marL="0" indent="0" algn="l">
              <a:buNone/>
              <a:defRPr sz="13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text</a:t>
            </a:r>
            <a:endParaRPr lang="zh-CN" altLang="en-US" dirty="0"/>
          </a:p>
        </p:txBody>
      </p:sp>
      <p:sp>
        <p:nvSpPr>
          <p:cNvPr id="23" name="幻灯片编号占位符 5"/>
          <p:cNvSpPr>
            <a:spLocks noGrp="1"/>
          </p:cNvSpPr>
          <p:nvPr>
            <p:ph type="sldNum" sz="quarter" idx="23"/>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42A3D387-23FC-0945-5C42-C4ECB28E51CF}"/>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11075962" cy="10479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8" name="图片占位符 5"/>
          <p:cNvSpPr>
            <a:spLocks noGrp="1"/>
          </p:cNvSpPr>
          <p:nvPr>
            <p:ph type="pic" sz="quarter" idx="15" hasCustomPrompt="1"/>
          </p:nvPr>
        </p:nvSpPr>
        <p:spPr>
          <a:xfrm>
            <a:off x="80264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4" name="Text Placeholder 3"/>
          <p:cNvSpPr>
            <a:spLocks noGrp="1"/>
          </p:cNvSpPr>
          <p:nvPr>
            <p:ph type="body" sz="half" idx="10" hasCustomPrompt="1"/>
          </p:nvPr>
        </p:nvSpPr>
        <p:spPr>
          <a:xfrm>
            <a:off x="748947"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8" hasCustomPrompt="1"/>
          </p:nvPr>
        </p:nvSpPr>
        <p:spPr>
          <a:xfrm>
            <a:off x="3431704"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图片占位符 5"/>
          <p:cNvSpPr>
            <a:spLocks noGrp="1"/>
          </p:cNvSpPr>
          <p:nvPr>
            <p:ph type="pic" sz="quarter" idx="20" hasCustomPrompt="1"/>
          </p:nvPr>
        </p:nvSpPr>
        <p:spPr>
          <a:xfrm>
            <a:off x="352492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4" name="图片占位符 5"/>
          <p:cNvSpPr>
            <a:spLocks noGrp="1"/>
          </p:cNvSpPr>
          <p:nvPr>
            <p:ph type="pic" sz="quarter" idx="21" hasCustomPrompt="1"/>
          </p:nvPr>
        </p:nvSpPr>
        <p:spPr>
          <a:xfrm>
            <a:off x="6240016"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5" name="图片占位符 5"/>
          <p:cNvSpPr>
            <a:spLocks noGrp="1"/>
          </p:cNvSpPr>
          <p:nvPr>
            <p:ph type="pic" sz="quarter" idx="22" hasCustomPrompt="1"/>
          </p:nvPr>
        </p:nvSpPr>
        <p:spPr>
          <a:xfrm>
            <a:off x="8956000" y="2062480"/>
            <a:ext cx="2428240" cy="300736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26" name="Text Placeholder 3"/>
          <p:cNvSpPr>
            <a:spLocks noGrp="1"/>
          </p:cNvSpPr>
          <p:nvPr>
            <p:ph type="body" sz="half" idx="23" hasCustomPrompt="1"/>
          </p:nvPr>
        </p:nvSpPr>
        <p:spPr>
          <a:xfrm>
            <a:off x="6168008"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7" name="Text Placeholder 3"/>
          <p:cNvSpPr>
            <a:spLocks noGrp="1"/>
          </p:cNvSpPr>
          <p:nvPr>
            <p:ph type="body" sz="half" idx="24" hasCustomPrompt="1"/>
          </p:nvPr>
        </p:nvSpPr>
        <p:spPr>
          <a:xfrm>
            <a:off x="8904312" y="5242373"/>
            <a:ext cx="2949178" cy="526040"/>
          </a:xfrm>
        </p:spPr>
        <p:txBody>
          <a:bodyPr>
            <a:normAutofit/>
          </a:bodyPr>
          <a:lstStyle>
            <a:lvl1pPr marL="0" indent="0" algn="l">
              <a:buNone/>
              <a:defRPr sz="12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8"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3"/>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AAD349B-D638-BFE2-C3B8-F90FAF381A36}"/>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63499" y="0"/>
            <a:ext cx="12199846" cy="6862413"/>
          </a:xfrm>
          <a:prstGeom prst="rect">
            <a:avLst/>
          </a:prstGeom>
        </p:spPr>
      </p:pic>
      <p:sp>
        <p:nvSpPr>
          <p:cNvPr id="13" name="标题 11"/>
          <p:cNvSpPr>
            <a:spLocks noGrp="1"/>
          </p:cNvSpPr>
          <p:nvPr>
            <p:ph type="title" hasCustomPrompt="1"/>
          </p:nvPr>
        </p:nvSpPr>
        <p:spPr>
          <a:xfrm>
            <a:off x="2336423" y="2743827"/>
            <a:ext cx="6903828" cy="1006933"/>
          </a:xfrm>
        </p:spPr>
        <p:txBody>
          <a:bodyPr>
            <a:noAutofit/>
          </a:bodyPr>
          <a:lstStyle>
            <a:lvl1pPr algn="l">
              <a:lnSpc>
                <a:spcPct val="100000"/>
              </a:lnSpc>
              <a:defRPr sz="5000" b="1"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Watching</a:t>
            </a:r>
            <a:endParaRPr kumimoji="1" lang="zh-CN" altLang="en-US" dirty="0"/>
          </a:p>
        </p:txBody>
      </p:sp>
      <p:pic>
        <p:nvPicPr>
          <p:cNvPr id="6" name="图片 5"/>
          <p:cNvPicPr>
            <a:picLocks noChangeAspect="1"/>
          </p:cNvPicPr>
          <p:nvPr userDrawn="1"/>
        </p:nvPicPr>
        <p:blipFill>
          <a:blip r:embed="rId3"/>
          <a:stretch>
            <a:fillRect/>
          </a:stretch>
        </p:blipFill>
        <p:spPr>
          <a:xfrm>
            <a:off x="55653" y="5676466"/>
            <a:ext cx="2715116" cy="1263305"/>
          </a:xfrm>
          <a:prstGeom prst="rect">
            <a:avLst/>
          </a:prstGeom>
        </p:spPr>
      </p:pic>
      <p:sp>
        <p:nvSpPr>
          <p:cNvPr id="8" name="文本框 7"/>
          <p:cNvSpPr txBox="1"/>
          <p:nvPr userDrawn="1"/>
        </p:nvSpPr>
        <p:spPr>
          <a:xfrm>
            <a:off x="7580727" y="6311917"/>
            <a:ext cx="5648248" cy="246221"/>
          </a:xfrm>
          <a:prstGeom prst="rect">
            <a:avLst/>
          </a:prstGeom>
          <a:noFill/>
        </p:spPr>
        <p:txBody>
          <a:bodyPr wrap="square" rtlCol="0">
            <a:spAutoFit/>
          </a:bodyPr>
          <a:lstStyle/>
          <a:p>
            <a:pPr defTabSz="685800"/>
            <a:r>
              <a:rPr lang="en-US" altLang="zh-CN" sz="10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922816" y="591172"/>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2719004"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2719004"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2174277"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38" name="Text Placeholder 3"/>
          <p:cNvSpPr>
            <a:spLocks noGrp="1"/>
          </p:cNvSpPr>
          <p:nvPr>
            <p:ph type="body" sz="half" idx="12" hasCustomPrompt="1"/>
          </p:nvPr>
        </p:nvSpPr>
        <p:spPr>
          <a:xfrm>
            <a:off x="6744072" y="2540537"/>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9" name="Text Placeholder 3"/>
          <p:cNvSpPr>
            <a:spLocks noGrp="1"/>
          </p:cNvSpPr>
          <p:nvPr>
            <p:ph type="body" sz="half" idx="13" hasCustomPrompt="1"/>
          </p:nvPr>
        </p:nvSpPr>
        <p:spPr>
          <a:xfrm>
            <a:off x="6744072" y="2156027"/>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0" name="Text Placeholder 3"/>
          <p:cNvSpPr>
            <a:spLocks noGrp="1"/>
          </p:cNvSpPr>
          <p:nvPr>
            <p:ph type="body" sz="half" idx="14" hasCustomPrompt="1"/>
          </p:nvPr>
        </p:nvSpPr>
        <p:spPr>
          <a:xfrm>
            <a:off x="6199345" y="2109452"/>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04</a:t>
            </a:r>
            <a:endParaRPr lang="zh-CN" altLang="en-US" dirty="0"/>
          </a:p>
        </p:txBody>
      </p:sp>
      <p:sp>
        <p:nvSpPr>
          <p:cNvPr id="41" name="Text Placeholder 3"/>
          <p:cNvSpPr>
            <a:spLocks noGrp="1"/>
          </p:cNvSpPr>
          <p:nvPr>
            <p:ph type="body" sz="half" idx="15" hasCustomPrompt="1"/>
          </p:nvPr>
        </p:nvSpPr>
        <p:spPr>
          <a:xfrm>
            <a:off x="2719004"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2719004"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2174277"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4" name="Text Placeholder 3"/>
          <p:cNvSpPr>
            <a:spLocks noGrp="1"/>
          </p:cNvSpPr>
          <p:nvPr>
            <p:ph type="body" sz="half" idx="18" hasCustomPrompt="1"/>
          </p:nvPr>
        </p:nvSpPr>
        <p:spPr>
          <a:xfrm>
            <a:off x="6752063" y="3728486"/>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5" name="Text Placeholder 3"/>
          <p:cNvSpPr>
            <a:spLocks noGrp="1"/>
          </p:cNvSpPr>
          <p:nvPr>
            <p:ph type="body" sz="half" idx="19" hasCustomPrompt="1"/>
          </p:nvPr>
        </p:nvSpPr>
        <p:spPr>
          <a:xfrm>
            <a:off x="6752063" y="3343976"/>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6" name="Text Placeholder 3"/>
          <p:cNvSpPr>
            <a:spLocks noGrp="1"/>
          </p:cNvSpPr>
          <p:nvPr>
            <p:ph type="body" sz="half" idx="20" hasCustomPrompt="1"/>
          </p:nvPr>
        </p:nvSpPr>
        <p:spPr>
          <a:xfrm>
            <a:off x="6207336" y="3297401"/>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05</a:t>
            </a:r>
            <a:endParaRPr lang="zh-CN" altLang="en-US" dirty="0"/>
          </a:p>
        </p:txBody>
      </p:sp>
      <p:sp>
        <p:nvSpPr>
          <p:cNvPr id="47" name="Text Placeholder 3"/>
          <p:cNvSpPr>
            <a:spLocks noGrp="1"/>
          </p:cNvSpPr>
          <p:nvPr>
            <p:ph type="body" sz="half" idx="21" hasCustomPrompt="1"/>
          </p:nvPr>
        </p:nvSpPr>
        <p:spPr>
          <a:xfrm>
            <a:off x="2719004"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2719004"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2174277"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50" name="Text Placeholder 3"/>
          <p:cNvSpPr>
            <a:spLocks noGrp="1"/>
          </p:cNvSpPr>
          <p:nvPr>
            <p:ph type="body" sz="half" idx="24" hasCustomPrompt="1"/>
          </p:nvPr>
        </p:nvSpPr>
        <p:spPr>
          <a:xfrm>
            <a:off x="6752063" y="4965638"/>
            <a:ext cx="2949178" cy="526040"/>
          </a:xfrm>
        </p:spPr>
        <p:txBody>
          <a:bodyPr>
            <a:normAutofit/>
          </a:bodyPr>
          <a:lstStyle>
            <a:lvl1pPr marL="0" indent="0" algn="l">
              <a:buNone/>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1" name="Text Placeholder 3"/>
          <p:cNvSpPr>
            <a:spLocks noGrp="1"/>
          </p:cNvSpPr>
          <p:nvPr>
            <p:ph type="body" sz="half" idx="25" hasCustomPrompt="1"/>
          </p:nvPr>
        </p:nvSpPr>
        <p:spPr>
          <a:xfrm>
            <a:off x="6752063" y="4581128"/>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52" name="Text Placeholder 3"/>
          <p:cNvSpPr>
            <a:spLocks noGrp="1"/>
          </p:cNvSpPr>
          <p:nvPr>
            <p:ph type="body" sz="half" idx="26" hasCustomPrompt="1"/>
          </p:nvPr>
        </p:nvSpPr>
        <p:spPr>
          <a:xfrm>
            <a:off x="6207336" y="453455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06</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451"/>
            <a:ext cx="12192000" cy="6858000"/>
          </a:xfrm>
          <a:prstGeom prst="rect">
            <a:avLst/>
          </a:prstGeom>
        </p:spPr>
      </p:pic>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29" name="标题 1"/>
          <p:cNvSpPr>
            <a:spLocks noGrp="1"/>
          </p:cNvSpPr>
          <p:nvPr>
            <p:ph type="title" hasCustomPrompt="1"/>
          </p:nvPr>
        </p:nvSpPr>
        <p:spPr>
          <a:xfrm>
            <a:off x="1502919" y="836978"/>
            <a:ext cx="4324936" cy="1325563"/>
          </a:xfrm>
        </p:spPr>
        <p:txBody>
          <a:bodyPr>
            <a:noAutofit/>
          </a:bodyPr>
          <a:lstStyle>
            <a:lvl1pPr>
              <a:defRPr sz="5000" b="1" i="0">
                <a:solidFill>
                  <a:srgbClr val="2AE4EA"/>
                </a:solidFill>
                <a:effectLst/>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Contents</a:t>
            </a:r>
            <a:endParaRPr kumimoji="1" lang="zh-CN" altLang="en-US" dirty="0"/>
          </a:p>
        </p:txBody>
      </p:sp>
      <p:sp>
        <p:nvSpPr>
          <p:cNvPr id="32" name="Text Placeholder 3"/>
          <p:cNvSpPr>
            <a:spLocks noGrp="1"/>
          </p:cNvSpPr>
          <p:nvPr>
            <p:ph type="body" sz="half" idx="2" hasCustomPrompt="1"/>
          </p:nvPr>
        </p:nvSpPr>
        <p:spPr>
          <a:xfrm>
            <a:off x="6956707" y="1694963"/>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3" name="Text Placeholder 3"/>
          <p:cNvSpPr>
            <a:spLocks noGrp="1"/>
          </p:cNvSpPr>
          <p:nvPr>
            <p:ph type="body" sz="half" idx="10" hasCustomPrompt="1"/>
          </p:nvPr>
        </p:nvSpPr>
        <p:spPr>
          <a:xfrm>
            <a:off x="6956707" y="1310453"/>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34" name="Text Placeholder 3"/>
          <p:cNvSpPr>
            <a:spLocks noGrp="1"/>
          </p:cNvSpPr>
          <p:nvPr>
            <p:ph type="body" sz="half" idx="11" hasCustomPrompt="1"/>
          </p:nvPr>
        </p:nvSpPr>
        <p:spPr>
          <a:xfrm>
            <a:off x="6411980" y="1231794"/>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41" name="Text Placeholder 3"/>
          <p:cNvSpPr>
            <a:spLocks noGrp="1"/>
          </p:cNvSpPr>
          <p:nvPr>
            <p:ph type="body" sz="half" idx="15" hasCustomPrompt="1"/>
          </p:nvPr>
        </p:nvSpPr>
        <p:spPr>
          <a:xfrm>
            <a:off x="6956707" y="2882912"/>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2" name="Text Placeholder 3"/>
          <p:cNvSpPr>
            <a:spLocks noGrp="1"/>
          </p:cNvSpPr>
          <p:nvPr>
            <p:ph type="body" sz="half" idx="16" hasCustomPrompt="1"/>
          </p:nvPr>
        </p:nvSpPr>
        <p:spPr>
          <a:xfrm>
            <a:off x="6956707" y="2498402"/>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3" name="Text Placeholder 3"/>
          <p:cNvSpPr>
            <a:spLocks noGrp="1"/>
          </p:cNvSpPr>
          <p:nvPr>
            <p:ph type="body" sz="half" idx="17" hasCustomPrompt="1"/>
          </p:nvPr>
        </p:nvSpPr>
        <p:spPr>
          <a:xfrm>
            <a:off x="6411980" y="2419743"/>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47" name="Text Placeholder 3"/>
          <p:cNvSpPr>
            <a:spLocks noGrp="1"/>
          </p:cNvSpPr>
          <p:nvPr>
            <p:ph type="body" sz="half" idx="21" hasCustomPrompt="1"/>
          </p:nvPr>
        </p:nvSpPr>
        <p:spPr>
          <a:xfrm>
            <a:off x="6956707" y="4120064"/>
            <a:ext cx="2949178" cy="526040"/>
          </a:xfrm>
        </p:spPr>
        <p:txBody>
          <a:bodyPr>
            <a:normAutofit/>
          </a:bodyPr>
          <a:lstStyle>
            <a:lvl1pPr marL="0" indent="0" algn="l">
              <a:buNone/>
              <a:defRPr sz="16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8" name="Text Placeholder 3"/>
          <p:cNvSpPr>
            <a:spLocks noGrp="1"/>
          </p:cNvSpPr>
          <p:nvPr>
            <p:ph type="body" sz="half" idx="22" hasCustomPrompt="1"/>
          </p:nvPr>
        </p:nvSpPr>
        <p:spPr>
          <a:xfrm>
            <a:off x="6956707" y="3735554"/>
            <a:ext cx="2949178" cy="526040"/>
          </a:xfrm>
        </p:spPr>
        <p:txBody>
          <a:bodyPr>
            <a:normAutofit/>
          </a:bodyPr>
          <a:lstStyle>
            <a:lvl1pPr marL="0" indent="0" algn="l">
              <a:buNone/>
              <a:defRPr sz="2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49" name="Text Placeholder 3"/>
          <p:cNvSpPr>
            <a:spLocks noGrp="1"/>
          </p:cNvSpPr>
          <p:nvPr>
            <p:ph type="body" sz="half" idx="23" hasCustomPrompt="1"/>
          </p:nvPr>
        </p:nvSpPr>
        <p:spPr>
          <a:xfrm>
            <a:off x="6411980" y="3656895"/>
            <a:ext cx="618083" cy="526040"/>
          </a:xfrm>
        </p:spPr>
        <p:txBody>
          <a:bodyPr>
            <a:noAutofit/>
          </a:bodyPr>
          <a:lstStyle>
            <a:lvl1pPr marL="0" indent="0" algn="l">
              <a:buNone/>
              <a:defRPr sz="30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pic>
        <p:nvPicPr>
          <p:cNvPr id="7" name="图片 6"/>
          <p:cNvPicPr>
            <a:picLocks noChangeAspect="1"/>
          </p:cNvPicPr>
          <p:nvPr userDrawn="1"/>
        </p:nvPicPr>
        <p:blipFill>
          <a:blip r:embed="rId3"/>
          <a:stretch>
            <a:fillRect/>
          </a:stretch>
        </p:blipFill>
        <p:spPr>
          <a:xfrm>
            <a:off x="-845" y="6036622"/>
            <a:ext cx="1947175" cy="905994"/>
          </a:xfrm>
          <a:prstGeom prst="rect">
            <a:avLst/>
          </a:prstGeom>
        </p:spPr>
      </p:pic>
      <p:sp>
        <p:nvSpPr>
          <p:cNvPr id="13" name="标题 1"/>
          <p:cNvSpPr>
            <a:spLocks noGrp="1"/>
          </p:cNvSpPr>
          <p:nvPr>
            <p:ph type="title" hasCustomPrompt="1"/>
          </p:nvPr>
        </p:nvSpPr>
        <p:spPr>
          <a:xfrm>
            <a:off x="697635" y="2806548"/>
            <a:ext cx="3248897" cy="2649545"/>
          </a:xfrm>
        </p:spPr>
        <p:txBody>
          <a:bodyPr vert="horz" lIns="91440" tIns="45720" rIns="91440" bIns="45720" rtlCol="0" anchor="b">
            <a:noAutofit/>
          </a:bodyPr>
          <a:lstStyle>
            <a:lvl1pPr>
              <a:defRPr kumimoji="1" lang="zh-CN" altLang="en-US" sz="16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5" name="Text Placeholder 3"/>
          <p:cNvSpPr>
            <a:spLocks noGrp="1"/>
          </p:cNvSpPr>
          <p:nvPr>
            <p:ph type="body" sz="half" idx="10" hasCustomPrompt="1"/>
          </p:nvPr>
        </p:nvSpPr>
        <p:spPr>
          <a:xfrm>
            <a:off x="6577293" y="876407"/>
            <a:ext cx="4645359" cy="1009960"/>
          </a:xfrm>
        </p:spPr>
        <p:txBody>
          <a:bodyPr>
            <a:noAutofit/>
          </a:bodyPr>
          <a:lstStyle>
            <a:lvl1pPr marL="0" indent="0" algn="l">
              <a:buNone/>
              <a:defRPr sz="30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a:p>
            <a:pPr lvl="0"/>
            <a:r>
              <a:rPr kumimoji="1" lang="en-US" altLang="zh-CN" dirty="0"/>
              <a:t>Divided or Key Word</a:t>
            </a:r>
          </a:p>
        </p:txBody>
      </p:sp>
      <p:sp>
        <p:nvSpPr>
          <p:cNvPr id="16" name="Text Placeholder 3"/>
          <p:cNvSpPr>
            <a:spLocks noGrp="1"/>
          </p:cNvSpPr>
          <p:nvPr>
            <p:ph type="body" sz="half" idx="11" hasCustomPrompt="1"/>
          </p:nvPr>
        </p:nvSpPr>
        <p:spPr>
          <a:xfrm>
            <a:off x="7000081" y="2115272"/>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7" name="Text Placeholder 3"/>
          <p:cNvSpPr>
            <a:spLocks noGrp="1"/>
          </p:cNvSpPr>
          <p:nvPr>
            <p:ph type="body" sz="half" idx="12" hasCustomPrompt="1"/>
          </p:nvPr>
        </p:nvSpPr>
        <p:spPr>
          <a:xfrm>
            <a:off x="6624258" y="2105440"/>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01</a:t>
            </a:r>
            <a:endParaRPr lang="zh-CN" altLang="en-US" dirty="0"/>
          </a:p>
        </p:txBody>
      </p:sp>
      <p:sp>
        <p:nvSpPr>
          <p:cNvPr id="18" name="Text Placeholder 3"/>
          <p:cNvSpPr>
            <a:spLocks noGrp="1"/>
          </p:cNvSpPr>
          <p:nvPr>
            <p:ph type="body" sz="half" idx="13" hasCustomPrompt="1"/>
          </p:nvPr>
        </p:nvSpPr>
        <p:spPr>
          <a:xfrm>
            <a:off x="7000081" y="2543528"/>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19" name="Text Placeholder 3"/>
          <p:cNvSpPr>
            <a:spLocks noGrp="1"/>
          </p:cNvSpPr>
          <p:nvPr>
            <p:ph type="body" sz="half" idx="14" hasCustomPrompt="1"/>
          </p:nvPr>
        </p:nvSpPr>
        <p:spPr>
          <a:xfrm>
            <a:off x="6624258" y="2533696"/>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02</a:t>
            </a:r>
            <a:endParaRPr lang="zh-CN" altLang="en-US" dirty="0"/>
          </a:p>
        </p:txBody>
      </p:sp>
      <p:sp>
        <p:nvSpPr>
          <p:cNvPr id="22" name="Text Placeholder 3"/>
          <p:cNvSpPr>
            <a:spLocks noGrp="1"/>
          </p:cNvSpPr>
          <p:nvPr>
            <p:ph type="body" sz="half" idx="15" hasCustomPrompt="1"/>
          </p:nvPr>
        </p:nvSpPr>
        <p:spPr>
          <a:xfrm>
            <a:off x="7000081" y="2975576"/>
            <a:ext cx="2949178" cy="526040"/>
          </a:xfrm>
        </p:spPr>
        <p:txBody>
          <a:bodyPr>
            <a:normAutofit/>
          </a:bodyPr>
          <a:lstStyle>
            <a:lvl1pPr marL="0" indent="0" algn="l">
              <a:buNone/>
              <a:defRPr sz="18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a:t>
            </a:r>
            <a:r>
              <a:rPr kumimoji="1" lang="zh-CN" altLang="en-US" dirty="0"/>
              <a:t> </a:t>
            </a:r>
            <a:r>
              <a:rPr kumimoji="1" lang="en-US" altLang="zh-CN" dirty="0"/>
              <a:t>Edit Content</a:t>
            </a:r>
            <a:endParaRPr lang="zh-CN" altLang="en-US" dirty="0"/>
          </a:p>
        </p:txBody>
      </p:sp>
      <p:sp>
        <p:nvSpPr>
          <p:cNvPr id="23" name="Text Placeholder 3"/>
          <p:cNvSpPr>
            <a:spLocks noGrp="1"/>
          </p:cNvSpPr>
          <p:nvPr>
            <p:ph type="body" sz="half" idx="16" hasCustomPrompt="1"/>
          </p:nvPr>
        </p:nvSpPr>
        <p:spPr>
          <a:xfrm>
            <a:off x="6624258" y="2965744"/>
            <a:ext cx="635994" cy="526040"/>
          </a:xfrm>
        </p:spPr>
        <p:txBody>
          <a:bodyPr>
            <a:normAutofit/>
          </a:bodyPr>
          <a:lstStyle>
            <a:lvl1pPr marL="0" indent="0" algn="l">
              <a:buNone/>
              <a:defRPr sz="1800" b="0" i="0">
                <a:solidFill>
                  <a:srgbClr val="464647"/>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03</a:t>
            </a:r>
            <a:endParaRPr lang="zh-CN" altLang="en-US" dirty="0"/>
          </a:p>
        </p:txBody>
      </p:sp>
      <p:sp>
        <p:nvSpPr>
          <p:cNvPr id="29" name="文本框 28"/>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
        <p:nvSpPr>
          <p:cNvPr id="2" name="幻灯片编号占位符 5">
            <a:extLst>
              <a:ext uri="{FF2B5EF4-FFF2-40B4-BE49-F238E27FC236}">
                <a16:creationId xmlns:a16="http://schemas.microsoft.com/office/drawing/2014/main" id="{45A15E34-0AF4-05D8-9A49-906B82F07325}"/>
              </a:ext>
            </a:extLst>
          </p:cNvPr>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14" name="图片 13"/>
          <p:cNvPicPr>
            <a:picLocks noChangeAspect="1"/>
          </p:cNvPicPr>
          <p:nvPr userDrawn="1"/>
        </p:nvPicPr>
        <p:blipFill>
          <a:blip r:embed="rId3"/>
          <a:stretch>
            <a:fillRect/>
          </a:stretch>
        </p:blipFill>
        <p:spPr>
          <a:xfrm>
            <a:off x="76404" y="5935773"/>
            <a:ext cx="2509480" cy="1167626"/>
          </a:xfrm>
          <a:prstGeom prst="rect">
            <a:avLst/>
          </a:prstGeom>
        </p:spPr>
      </p:pic>
      <p:sp>
        <p:nvSpPr>
          <p:cNvPr id="16" name="标题 1"/>
          <p:cNvSpPr>
            <a:spLocks noGrp="1"/>
          </p:cNvSpPr>
          <p:nvPr>
            <p:ph type="title" hasCustomPrompt="1"/>
          </p:nvPr>
        </p:nvSpPr>
        <p:spPr>
          <a:xfrm>
            <a:off x="2585884" y="764587"/>
            <a:ext cx="3248897" cy="2649545"/>
          </a:xfrm>
        </p:spPr>
        <p:txBody>
          <a:bodyPr vert="horz" lIns="91440" tIns="45720" rIns="91440" bIns="45720" rtlCol="0" anchor="b">
            <a:noAutofit/>
          </a:bodyPr>
          <a:lstStyle>
            <a:lvl1pPr>
              <a:defRPr kumimoji="1" lang="zh-CN" altLang="en-US" sz="12000" b="0" i="0" dirty="0">
                <a:solidFill>
                  <a:srgbClr val="2AE4EA"/>
                </a:solidFill>
                <a:latin typeface="Arial" panose="020B0604020202020204" pitchFamily="34" charset="0"/>
                <a:ea typeface="Arial" panose="020B0604020202020204" pitchFamily="34" charset="0"/>
                <a:cs typeface="Arial" panose="020B0604020202020204" pitchFamily="34" charset="0"/>
              </a:defRPr>
            </a:lvl1pPr>
          </a:lstStyle>
          <a:p>
            <a:pPr marL="0" lvl="0" algn="r" defTabSz="685800"/>
            <a:r>
              <a:rPr kumimoji="1" lang="en-US" altLang="zh-CN" dirty="0"/>
              <a:t>01</a:t>
            </a:r>
            <a:endParaRPr kumimoji="1" lang="zh-CN" altLang="en-US" dirty="0"/>
          </a:p>
        </p:txBody>
      </p:sp>
      <p:sp>
        <p:nvSpPr>
          <p:cNvPr id="17" name="Text Placeholder 3"/>
          <p:cNvSpPr>
            <a:spLocks noGrp="1"/>
          </p:cNvSpPr>
          <p:nvPr>
            <p:ph type="body" sz="half" idx="10" hasCustomPrompt="1"/>
          </p:nvPr>
        </p:nvSpPr>
        <p:spPr>
          <a:xfrm>
            <a:off x="6305477" y="1820056"/>
            <a:ext cx="5638417" cy="636335"/>
          </a:xfrm>
        </p:spPr>
        <p:txBody>
          <a:bodyPr>
            <a:noAutofit/>
          </a:bodyPr>
          <a:lstStyle>
            <a:lvl1pPr marL="0" indent="0" algn="l">
              <a:buNone/>
              <a:defRPr sz="3300" b="1"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a:t>
            </a:r>
            <a:r>
              <a:rPr kumimoji="1" lang="zh-CN" altLang="en-US" dirty="0"/>
              <a:t> </a:t>
            </a:r>
            <a:r>
              <a:rPr kumimoji="1" lang="en-US" altLang="zh-CN" dirty="0"/>
              <a:t>Headline</a:t>
            </a:r>
            <a:r>
              <a:rPr kumimoji="1" lang="zh-CN" altLang="en-US" dirty="0"/>
              <a:t> </a:t>
            </a:r>
            <a:endParaRPr kumimoji="1" lang="en-US" altLang="zh-CN" dirty="0"/>
          </a:p>
        </p:txBody>
      </p:sp>
      <p:sp>
        <p:nvSpPr>
          <p:cNvPr id="18" name="Text Placeholder 3"/>
          <p:cNvSpPr>
            <a:spLocks noGrp="1"/>
          </p:cNvSpPr>
          <p:nvPr>
            <p:ph type="body" sz="half" idx="11" hasCustomPrompt="1"/>
          </p:nvPr>
        </p:nvSpPr>
        <p:spPr>
          <a:xfrm>
            <a:off x="6325141" y="2606637"/>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9" name="Text Placeholder 3"/>
          <p:cNvSpPr>
            <a:spLocks noGrp="1"/>
          </p:cNvSpPr>
          <p:nvPr>
            <p:ph type="body" sz="half" idx="12" hasCustomPrompt="1"/>
          </p:nvPr>
        </p:nvSpPr>
        <p:spPr>
          <a:xfrm>
            <a:off x="6325141" y="3074508"/>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20" name="Text Placeholder 3"/>
          <p:cNvSpPr>
            <a:spLocks noGrp="1"/>
          </p:cNvSpPr>
          <p:nvPr>
            <p:ph type="body" sz="half" idx="13" hasCustomPrompt="1"/>
          </p:nvPr>
        </p:nvSpPr>
        <p:spPr>
          <a:xfrm>
            <a:off x="6328121" y="3539234"/>
            <a:ext cx="4271732" cy="526040"/>
          </a:xfrm>
        </p:spPr>
        <p:txBody>
          <a:bodyPr>
            <a:normAutofit/>
          </a:bodyPr>
          <a:lstStyle>
            <a:lvl1pPr marL="285750" indent="-285750" algn="l">
              <a:buFont typeface="Arial" panose="020B0604020202020204" pitchFamily="34" charset="0"/>
              <a:buChar char="•"/>
              <a:defRPr sz="1600" b="0" i="0">
                <a:solidFill>
                  <a:schemeClr val="tx1">
                    <a:lumMod val="50000"/>
                    <a:lumOff val="50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Text goes here. Arial / regular / size 16.</a:t>
            </a:r>
          </a:p>
        </p:txBody>
      </p:sp>
      <p:sp>
        <p:nvSpPr>
          <p:cNvPr id="10"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4"/>
          <a:stretch>
            <a:fillRect/>
          </a:stretch>
        </p:blipFill>
        <p:spPr>
          <a:xfrm>
            <a:off x="0" y="6033391"/>
            <a:ext cx="1943100" cy="904097"/>
          </a:xfrm>
          <a:prstGeom prst="rect">
            <a:avLst/>
          </a:prstGeom>
        </p:spPr>
      </p:pic>
      <p:sp>
        <p:nvSpPr>
          <p:cNvPr id="6" name="文本框 5">
            <a:extLst>
              <a:ext uri="{FF2B5EF4-FFF2-40B4-BE49-F238E27FC236}">
                <a16:creationId xmlns:a16="http://schemas.microsoft.com/office/drawing/2014/main" id="{E7D955D5-8B74-E3E1-5FA5-128395E6F991}"/>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4" name="标题 13"/>
          <p:cNvSpPr>
            <a:spLocks noGrp="1"/>
          </p:cNvSpPr>
          <p:nvPr>
            <p:ph type="title" hasCustomPrompt="1"/>
          </p:nvPr>
        </p:nvSpPr>
        <p:spPr>
          <a:xfrm>
            <a:off x="485651" y="289803"/>
            <a:ext cx="7631432" cy="373579"/>
          </a:xfrm>
        </p:spPr>
        <p:txBody>
          <a:bodyPr anchor="t">
            <a:noAutofit/>
          </a:bodyPr>
          <a:lstStyle>
            <a:lvl1pPr>
              <a:lnSpc>
                <a:spcPct val="110000"/>
              </a:lnSpc>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5" name="内容占位符 15"/>
          <p:cNvSpPr>
            <a:spLocks noGrp="1"/>
          </p:cNvSpPr>
          <p:nvPr>
            <p:ph sz="quarter" idx="14" hasCustomPrompt="1"/>
          </p:nvPr>
        </p:nvSpPr>
        <p:spPr>
          <a:xfrm>
            <a:off x="486118" y="801195"/>
            <a:ext cx="7627924" cy="373579"/>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6"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12" name="图片 11"/>
          <p:cNvPicPr>
            <a:picLocks noChangeAspect="1"/>
          </p:cNvPicPr>
          <p:nvPr userDrawn="1"/>
        </p:nvPicPr>
        <p:blipFill>
          <a:blip r:embed="rId3"/>
          <a:stretch>
            <a:fillRect/>
          </a:stretch>
        </p:blipFill>
        <p:spPr>
          <a:xfrm>
            <a:off x="0" y="6033391"/>
            <a:ext cx="1943100" cy="904097"/>
          </a:xfrm>
          <a:prstGeom prst="rect">
            <a:avLst/>
          </a:prstGeom>
        </p:spPr>
      </p:pic>
      <p:sp>
        <p:nvSpPr>
          <p:cNvPr id="7" name="文本框 6">
            <a:extLst>
              <a:ext uri="{FF2B5EF4-FFF2-40B4-BE49-F238E27FC236}">
                <a16:creationId xmlns:a16="http://schemas.microsoft.com/office/drawing/2014/main" id="{2D4CBB63-9EA4-BC6E-8B36-2283FEAC49F8}"/>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28828" y="2535163"/>
            <a:ext cx="12134345" cy="806752"/>
          </a:xfrm>
        </p:spPr>
        <p:txBody>
          <a:bodyPr anchor="b">
            <a:noAutofit/>
          </a:bodyPr>
          <a:lstStyle>
            <a:lvl1pPr algn="ctr">
              <a:lnSpc>
                <a:spcPct val="100000"/>
              </a:lnSpc>
              <a:defRPr sz="3735" b="1" i="0">
                <a:solidFill>
                  <a:srgbClr val="464647"/>
                </a:solidFill>
                <a:latin typeface="Arial" panose="020B0604020202020204" pitchFamily="34" charset="0"/>
                <a:ea typeface="HEITI SC MEDIUM" panose="02000000000000000000" pitchFamily="2" charset="-128"/>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Bold</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28.</a:t>
            </a:r>
            <a:r>
              <a:rPr kumimoji="1" lang="zh-CN" altLang="en-US" dirty="0"/>
              <a:t>（中文黑体）</a:t>
            </a:r>
          </a:p>
        </p:txBody>
      </p:sp>
      <p:sp>
        <p:nvSpPr>
          <p:cNvPr id="12"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3" name="图片 2"/>
          <p:cNvPicPr>
            <a:picLocks noChangeAspect="1"/>
          </p:cNvPicPr>
          <p:nvPr userDrawn="1"/>
        </p:nvPicPr>
        <p:blipFill>
          <a:blip r:embed="rId2"/>
          <a:stretch>
            <a:fillRect/>
          </a:stretch>
        </p:blipFill>
        <p:spPr>
          <a:xfrm>
            <a:off x="0" y="6033391"/>
            <a:ext cx="1943100" cy="904097"/>
          </a:xfrm>
          <a:prstGeom prst="rect">
            <a:avLst/>
          </a:prstGeom>
        </p:spPr>
      </p:pic>
      <p:sp>
        <p:nvSpPr>
          <p:cNvPr id="4" name="文本框 3">
            <a:extLst>
              <a:ext uri="{FF2B5EF4-FFF2-40B4-BE49-F238E27FC236}">
                <a16:creationId xmlns:a16="http://schemas.microsoft.com/office/drawing/2014/main" id="{639C73BB-A0F3-39C8-B530-DFCC1E0E0325}"/>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8" name="标题 13"/>
          <p:cNvSpPr>
            <a:spLocks noGrp="1"/>
          </p:cNvSpPr>
          <p:nvPr>
            <p:ph type="title" hasCustomPrompt="1"/>
          </p:nvPr>
        </p:nvSpPr>
        <p:spPr>
          <a:xfrm>
            <a:off x="719331" y="625083"/>
            <a:ext cx="7631432"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217755"/>
            <a:ext cx="10639082" cy="109872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2" name="图片占位符 5"/>
          <p:cNvSpPr>
            <a:spLocks noGrp="1"/>
          </p:cNvSpPr>
          <p:nvPr>
            <p:ph type="pic" sz="quarter" idx="15" hasCustomPrompt="1"/>
          </p:nvPr>
        </p:nvSpPr>
        <p:spPr>
          <a:xfrm>
            <a:off x="711200" y="2476137"/>
            <a:ext cx="10668000" cy="3579223"/>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5" name="图片 4"/>
          <p:cNvPicPr>
            <a:picLocks noChangeAspect="1"/>
          </p:cNvPicPr>
          <p:nvPr userDrawn="1"/>
        </p:nvPicPr>
        <p:blipFill>
          <a:blip r:embed="rId3"/>
          <a:stretch>
            <a:fillRect/>
          </a:stretch>
        </p:blipFill>
        <p:spPr>
          <a:xfrm>
            <a:off x="0" y="6033391"/>
            <a:ext cx="1943100" cy="904097"/>
          </a:xfrm>
          <a:prstGeom prst="rect">
            <a:avLst/>
          </a:prstGeom>
        </p:spPr>
      </p:pic>
      <p:sp>
        <p:nvSpPr>
          <p:cNvPr id="3" name="文本框 2">
            <a:extLst>
              <a:ext uri="{FF2B5EF4-FFF2-40B4-BE49-F238E27FC236}">
                <a16:creationId xmlns:a16="http://schemas.microsoft.com/office/drawing/2014/main" id="{9FCF1A80-1415-4C9E-C952-A08D341F1E94}"/>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12" name="图片占位符 5"/>
          <p:cNvSpPr>
            <a:spLocks noGrp="1"/>
          </p:cNvSpPr>
          <p:nvPr>
            <p:ph type="pic" sz="quarter" idx="15" hasCustomPrompt="1"/>
          </p:nvPr>
        </p:nvSpPr>
        <p:spPr>
          <a:xfrm>
            <a:off x="6106160" y="0"/>
            <a:ext cx="6085840" cy="6858000"/>
          </a:xfrm>
        </p:spPr>
        <p:txBody>
          <a:bodyPr/>
          <a:lstStyle>
            <a:lvl1pPr marL="0" indent="0">
              <a:buNone/>
              <a:defRPr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PICTURE</a:t>
            </a:r>
            <a:endParaRPr kumimoji="1" lang="zh-CN" altLang="en-US" dirty="0"/>
          </a:p>
        </p:txBody>
      </p:sp>
      <p:sp>
        <p:nvSpPr>
          <p:cNvPr id="8" name="标题 13"/>
          <p:cNvSpPr>
            <a:spLocks noGrp="1"/>
          </p:cNvSpPr>
          <p:nvPr>
            <p:ph type="title" hasCustomPrompt="1"/>
          </p:nvPr>
        </p:nvSpPr>
        <p:spPr>
          <a:xfrm>
            <a:off x="719331" y="625083"/>
            <a:ext cx="4990589" cy="373579"/>
          </a:xfrm>
        </p:spPr>
        <p:txBody>
          <a:bodyPr anchor="t">
            <a:noAutofit/>
          </a:bodyPr>
          <a:lstStyle>
            <a:lvl1pPr>
              <a:lnSpc>
                <a:spcPct val="110000"/>
              </a:lnSpc>
              <a:defRPr sz="21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kumimoji="1" lang="en-US" altLang="zh-CN" dirty="0"/>
              <a:t>Click</a:t>
            </a:r>
            <a:r>
              <a:rPr kumimoji="1" lang="zh-CN" altLang="en-US" dirty="0"/>
              <a:t> </a:t>
            </a:r>
            <a:r>
              <a:rPr kumimoji="1" lang="en-US" altLang="zh-CN" dirty="0"/>
              <a:t>to</a:t>
            </a:r>
            <a:r>
              <a:rPr kumimoji="1" lang="zh-CN" altLang="en-US" dirty="0"/>
              <a:t> </a:t>
            </a:r>
            <a:r>
              <a:rPr kumimoji="1" lang="en-US" altLang="zh-CN" dirty="0"/>
              <a:t>Edit</a:t>
            </a:r>
            <a:r>
              <a:rPr kumimoji="1" lang="zh-CN" altLang="en-US" dirty="0"/>
              <a:t> </a:t>
            </a:r>
            <a:r>
              <a:rPr kumimoji="1" lang="en-US" altLang="zh-CN" dirty="0"/>
              <a:t>Headline </a:t>
            </a:r>
            <a:r>
              <a:rPr kumimoji="1" lang="zh-CN" altLang="en-US" dirty="0"/>
              <a:t>（</a:t>
            </a:r>
            <a:r>
              <a:rPr kumimoji="1" lang="en-US" altLang="zh-CN" dirty="0"/>
              <a:t>Bold</a:t>
            </a:r>
            <a:r>
              <a:rPr kumimoji="1" lang="zh-CN" altLang="en-US" dirty="0"/>
              <a:t>）</a:t>
            </a:r>
          </a:p>
        </p:txBody>
      </p:sp>
      <p:sp>
        <p:nvSpPr>
          <p:cNvPr id="9" name="内容占位符 15"/>
          <p:cNvSpPr>
            <a:spLocks noGrp="1"/>
          </p:cNvSpPr>
          <p:nvPr>
            <p:ph sz="quarter" idx="14" hasCustomPrompt="1"/>
          </p:nvPr>
        </p:nvSpPr>
        <p:spPr>
          <a:xfrm>
            <a:off x="709638" y="1339675"/>
            <a:ext cx="4969802" cy="4644565"/>
          </a:xfrm>
        </p:spPr>
        <p:txBody>
          <a:bodyPr>
            <a:normAutofit/>
          </a:bodyPr>
          <a:lstStyle>
            <a:lvl1pPr marL="0" indent="0">
              <a:lnSpc>
                <a:spcPct val="140000"/>
              </a:lnSpc>
              <a:buNone/>
              <a:defRPr sz="1200" baseline="0">
                <a:solidFill>
                  <a:srgbClr val="464647"/>
                </a:solidFill>
                <a:latin typeface="Arial" panose="020B0604020202020204" pitchFamily="34" charset="0"/>
                <a:ea typeface="Arial" panose="020B0604020202020204" pitchFamily="34" charset="0"/>
                <a:cs typeface="Arial" panose="020B0604020202020204" pitchFamily="34" charset="0"/>
              </a:defRPr>
            </a:lvl1pPr>
          </a:lstStyle>
          <a:p>
            <a:pPr lvl="0"/>
            <a:r>
              <a:rPr kumimoji="1" lang="en-US" altLang="zh-CN" dirty="0"/>
              <a:t>Text</a:t>
            </a:r>
            <a:r>
              <a:rPr kumimoji="1" lang="zh-CN" altLang="en-US" dirty="0"/>
              <a:t> </a:t>
            </a:r>
            <a:r>
              <a:rPr kumimoji="1" lang="en-US" altLang="zh-CN" dirty="0"/>
              <a:t>goes</a:t>
            </a:r>
            <a:r>
              <a:rPr kumimoji="1" lang="zh-CN" altLang="en-US" dirty="0"/>
              <a:t> </a:t>
            </a:r>
            <a:r>
              <a:rPr kumimoji="1" lang="en-US" altLang="zh-CN" dirty="0"/>
              <a:t>here.</a:t>
            </a:r>
            <a:r>
              <a:rPr kumimoji="1" lang="zh-CN" altLang="en-US" dirty="0"/>
              <a:t> </a:t>
            </a:r>
            <a:r>
              <a:rPr kumimoji="1" lang="en-US" altLang="zh-CN" dirty="0"/>
              <a:t>Arial</a:t>
            </a:r>
            <a:r>
              <a:rPr kumimoji="1" lang="zh-CN" altLang="en-US" dirty="0"/>
              <a:t> </a:t>
            </a:r>
            <a:r>
              <a:rPr kumimoji="1" lang="en-US" altLang="zh-CN" dirty="0"/>
              <a:t>/</a:t>
            </a:r>
            <a:r>
              <a:rPr kumimoji="1" lang="zh-CN" altLang="en-US" dirty="0"/>
              <a:t> </a:t>
            </a:r>
            <a:r>
              <a:rPr kumimoji="1" lang="en-US" altLang="zh-CN" dirty="0"/>
              <a:t>regular</a:t>
            </a:r>
            <a:r>
              <a:rPr kumimoji="1" lang="zh-CN" altLang="en-US" dirty="0"/>
              <a:t> </a:t>
            </a:r>
            <a:r>
              <a:rPr kumimoji="1" lang="en-US" altLang="zh-CN" dirty="0"/>
              <a:t>/</a:t>
            </a:r>
            <a:r>
              <a:rPr kumimoji="1" lang="zh-CN" altLang="en-US" dirty="0"/>
              <a:t> </a:t>
            </a:r>
            <a:r>
              <a:rPr kumimoji="1" lang="en-US" altLang="zh-CN" dirty="0"/>
              <a:t>size</a:t>
            </a:r>
            <a:r>
              <a:rPr kumimoji="1" lang="zh-CN" altLang="en-US" dirty="0"/>
              <a:t> </a:t>
            </a:r>
            <a:r>
              <a:rPr kumimoji="1" lang="en-US" altLang="zh-CN" dirty="0"/>
              <a:t>12.</a:t>
            </a:r>
            <a:endParaRPr kumimoji="1" lang="zh-CN" altLang="en-US" dirty="0"/>
          </a:p>
        </p:txBody>
      </p:sp>
      <p:sp>
        <p:nvSpPr>
          <p:cNvPr id="13" name="幻灯片编号占位符 5"/>
          <p:cNvSpPr>
            <a:spLocks noGrp="1"/>
          </p:cNvSpPr>
          <p:nvPr>
            <p:ph type="sldNum" sz="quarter" idx="17"/>
          </p:nvPr>
        </p:nvSpPr>
        <p:spPr>
          <a:xfrm>
            <a:off x="11222652" y="6397942"/>
            <a:ext cx="721242" cy="365125"/>
          </a:xfrm>
        </p:spPr>
        <p:txBody>
          <a:bodyPr/>
          <a:lstStyle>
            <a:lvl1pPr>
              <a:defRPr sz="700" b="0" i="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8045E168-1219-CD4A-80ED-4291B526AB8C}" type="slidenum">
              <a:rPr kumimoji="1" lang="zh-CN" altLang="en-US" smtClean="0"/>
              <a:t>‹#›</a:t>
            </a:fld>
            <a:endParaRPr kumimoji="1" lang="zh-CN" altLang="en-US" dirty="0"/>
          </a:p>
        </p:txBody>
      </p:sp>
      <p:pic>
        <p:nvPicPr>
          <p:cNvPr id="4" name="图片 3"/>
          <p:cNvPicPr>
            <a:picLocks noChangeAspect="1"/>
          </p:cNvPicPr>
          <p:nvPr userDrawn="1"/>
        </p:nvPicPr>
        <p:blipFill>
          <a:blip r:embed="rId3"/>
          <a:stretch>
            <a:fillRect/>
          </a:stretch>
        </p:blipFill>
        <p:spPr>
          <a:xfrm>
            <a:off x="0" y="6033391"/>
            <a:ext cx="1943100" cy="904097"/>
          </a:xfrm>
          <a:prstGeom prst="rect">
            <a:avLst/>
          </a:prstGeom>
        </p:spPr>
      </p:pic>
      <p:sp>
        <p:nvSpPr>
          <p:cNvPr id="5" name="文本框 4">
            <a:extLst>
              <a:ext uri="{FF2B5EF4-FFF2-40B4-BE49-F238E27FC236}">
                <a16:creationId xmlns:a16="http://schemas.microsoft.com/office/drawing/2014/main" id="{8592CCDB-0B5B-A8C8-65D4-FB940CF6167B}"/>
              </a:ext>
            </a:extLst>
          </p:cNvPr>
          <p:cNvSpPr txBox="1"/>
          <p:nvPr userDrawn="1"/>
        </p:nvSpPr>
        <p:spPr>
          <a:xfrm>
            <a:off x="8140887" y="6477887"/>
            <a:ext cx="4243613" cy="215444"/>
          </a:xfrm>
          <a:prstGeom prst="rect">
            <a:avLst/>
          </a:prstGeom>
          <a:noFill/>
        </p:spPr>
        <p:txBody>
          <a:bodyPr wrap="square" rtlCol="0">
            <a:spAutoFit/>
          </a:bodyPr>
          <a:lstStyle/>
          <a:p>
            <a:pPr defTabSz="685800"/>
            <a:r>
              <a:rPr lang="en-US" altLang="zh-CN" sz="800" dirty="0">
                <a:solidFill>
                  <a:schemeClr val="bg1">
                    <a:lumMod val="75000"/>
                  </a:schemeClr>
                </a:solidFill>
                <a:latin typeface="Arial" panose="020B0604020202020204" pitchFamily="34" charset="0"/>
                <a:ea typeface="TP-Link Aktiv" panose="020B0504020202020204" pitchFamily="34" charset="0"/>
                <a:cs typeface="Arial" panose="020B0604020202020204" pitchFamily="34" charset="0"/>
              </a:rPr>
              <a:t>© 2023 TP-Link Corporation Limited. Not for distribution or reproduction.</a:t>
            </a:r>
            <a:endParaRPr lang="zh-CN" altLang="en-US" sz="800" dirty="0">
              <a:solidFill>
                <a:schemeClr val="bg1">
                  <a:lumMod val="7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C3C56-A039-434E-836B-C2A4C9A7E781}" type="datetime1">
              <a:rPr kumimoji="1" lang="zh-CN" altLang="en-US" smtClean="0"/>
              <a:t>2023/4/2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9740F-A573-AA4F-B89C-1AECE6CE2F8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cn.vitejs.dev/guide/dep-pre-bundling.html" TargetMode="External"/><Relationship Id="rId7" Type="http://schemas.openxmlformats.org/officeDocument/2006/relationships/image" Target="../media/image14.png"/><Relationship Id="rId2" Type="http://schemas.openxmlformats.org/officeDocument/2006/relationships/hyperlink" Target="https://esbuild.github.io/" TargetMode="External"/><Relationship Id="rId1" Type="http://schemas.openxmlformats.org/officeDocument/2006/relationships/slideLayout" Target="../slideLayouts/slideLayout12.xml"/><Relationship Id="rId6" Type="http://schemas.openxmlformats.org/officeDocument/2006/relationships/hyperlink" Target="https://cn.vitejs.dev/guide/build.html" TargetMode="External"/><Relationship Id="rId5" Type="http://schemas.openxmlformats.org/officeDocument/2006/relationships/hyperlink" Target="https://cn.vitejs.dev/guide/features.html#build-optimizations" TargetMode="External"/><Relationship Id="rId4" Type="http://schemas.openxmlformats.org/officeDocument/2006/relationships/hyperlink" Target="https://developer.mozilla.org/en-US/docs/Web/JavaScript/Guide/Modul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a:xfrm>
            <a:off x="818975" y="2158518"/>
            <a:ext cx="6097214" cy="1006933"/>
          </a:xfrm>
        </p:spPr>
        <p:txBody>
          <a:bodyPr/>
          <a:lstStyle/>
          <a:p>
            <a:r>
              <a:rPr lang="en-US" altLang="zh-CN" dirty="0" err="1"/>
              <a:t>Vue</a:t>
            </a:r>
            <a:r>
              <a:rPr lang="en-US" altLang="zh-CN" dirty="0"/>
              <a:t> </a:t>
            </a:r>
            <a:r>
              <a:rPr lang="zh-CN" altLang="zh-CN" dirty="0"/>
              <a:t>组件库开发实战</a:t>
            </a:r>
            <a:endParaRPr lang="zh-CN" altLang="en-US" dirty="0"/>
          </a:p>
        </p:txBody>
      </p:sp>
      <p:sp>
        <p:nvSpPr>
          <p:cNvPr id="24" name="文本占位符 23"/>
          <p:cNvSpPr>
            <a:spLocks noGrp="1"/>
          </p:cNvSpPr>
          <p:nvPr>
            <p:ph type="body" sz="half" idx="2"/>
          </p:nvPr>
        </p:nvSpPr>
        <p:spPr>
          <a:xfrm>
            <a:off x="818974" y="3253660"/>
            <a:ext cx="3162821" cy="769699"/>
          </a:xfrm>
        </p:spPr>
        <p:txBody>
          <a:bodyPr>
            <a:normAutofit fontScale="92500" lnSpcReduction="10000"/>
          </a:bodyPr>
          <a:lstStyle/>
          <a:p>
            <a:r>
              <a:rPr lang="zh-CN" altLang="en-US" dirty="0"/>
              <a:t>主讲人：王显淼</a:t>
            </a:r>
            <a:endParaRPr lang="en-US" altLang="zh-CN" dirty="0"/>
          </a:p>
          <a:p>
            <a:r>
              <a:rPr lang="zh-CN" altLang="en-US" dirty="0"/>
              <a:t>日期：</a:t>
            </a:r>
            <a:r>
              <a:rPr lang="en-US" altLang="zh-CN" dirty="0"/>
              <a:t>2023-04-10</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1. </a:t>
            </a:r>
            <a:r>
              <a:rPr lang="zh-CN" altLang="en-US" dirty="0"/>
              <a:t>开发规范</a:t>
            </a:r>
          </a:p>
        </p:txBody>
      </p:sp>
      <p:sp>
        <p:nvSpPr>
          <p:cNvPr id="21" name="内容占位符 20"/>
          <p:cNvSpPr>
            <a:spLocks noGrp="1"/>
          </p:cNvSpPr>
          <p:nvPr>
            <p:ph sz="quarter" idx="14"/>
          </p:nvPr>
        </p:nvSpPr>
        <p:spPr>
          <a:xfrm>
            <a:off x="709637" y="1339675"/>
            <a:ext cx="6666523" cy="4853307"/>
          </a:xfrm>
        </p:spPr>
        <p:txBody>
          <a:bodyPr>
            <a:normAutofit fontScale="77500" lnSpcReduction="20000"/>
          </a:bodyPr>
          <a:lstStyle/>
          <a:p>
            <a:r>
              <a:rPr lang="zh-CN" altLang="en-US" dirty="0"/>
              <a:t>在开发前我们做如下约定作为开发规范：</a:t>
            </a:r>
            <a:endParaRPr lang="en-US" altLang="zh-CN" dirty="0"/>
          </a:p>
          <a:p>
            <a:pPr marL="285750" indent="-285750">
              <a:buFont typeface="+mj-ea"/>
              <a:buAutoNum type="ea1JpnChsDbPeriod"/>
            </a:pPr>
            <a:r>
              <a:rPr lang="zh-CN" altLang="en-US" sz="1600" dirty="0"/>
              <a:t>文件结构规范</a:t>
            </a:r>
            <a:endParaRPr lang="en-US" altLang="zh-CN" sz="1600" dirty="0"/>
          </a:p>
          <a:p>
            <a:pPr marL="228600" indent="-228600">
              <a:buFont typeface="+mj-ea"/>
              <a:buAutoNum type="circleNumDbPlain"/>
            </a:pPr>
            <a:r>
              <a:rPr lang="zh-CN" altLang="en-US" sz="1400" dirty="0"/>
              <a:t>所有组件均需放到</a:t>
            </a:r>
            <a:r>
              <a:rPr lang="en-US" altLang="zh-CN" sz="1400" dirty="0" err="1"/>
              <a:t>src</a:t>
            </a:r>
            <a:r>
              <a:rPr lang="en-US" altLang="zh-CN" sz="1400" dirty="0"/>
              <a:t>\component</a:t>
            </a:r>
            <a:r>
              <a:rPr lang="zh-CN" altLang="en-US" sz="1400" dirty="0"/>
              <a:t>文件夹下，每一个组件一个文件夹</a:t>
            </a:r>
            <a:endParaRPr lang="en-US" altLang="zh-CN" sz="1400" dirty="0"/>
          </a:p>
          <a:p>
            <a:pPr marL="228600" indent="-228600">
              <a:buAutoNum type="circleNumDbPlain"/>
            </a:pPr>
            <a:r>
              <a:rPr lang="zh-CN" altLang="en-US" sz="1400" dirty="0"/>
              <a:t>组件文件内遵循如右图一结构</a:t>
            </a:r>
            <a:endParaRPr lang="en-US" altLang="zh-CN" sz="1400" dirty="0"/>
          </a:p>
          <a:p>
            <a:pPr marL="285750" indent="-285750">
              <a:buFont typeface="+mj-ea"/>
              <a:buAutoNum type="ea1JpnChsDbPeriod" startAt="2"/>
            </a:pPr>
            <a:r>
              <a:rPr lang="zh-CN" altLang="en-US" sz="1600" dirty="0"/>
              <a:t>代码规范</a:t>
            </a:r>
            <a:endParaRPr lang="en-US" altLang="zh-CN" sz="1600" dirty="0"/>
          </a:p>
          <a:p>
            <a:pPr marL="228600" indent="-228600">
              <a:buFont typeface="+mj-ea"/>
              <a:buAutoNum type="circleNumDbPlain"/>
            </a:pPr>
            <a:r>
              <a:rPr lang="zh-CN" altLang="en-US" sz="1400" dirty="0"/>
              <a:t>使用</a:t>
            </a:r>
            <a:r>
              <a:rPr lang="en-US" altLang="zh-CN" sz="1400" dirty="0" err="1"/>
              <a:t>ESLint</a:t>
            </a:r>
            <a:r>
              <a:rPr lang="zh-CN" altLang="en-US" sz="1400" dirty="0"/>
              <a:t>约束代码格式</a:t>
            </a:r>
            <a:endParaRPr lang="en-US" altLang="zh-CN" sz="1400" dirty="0"/>
          </a:p>
          <a:p>
            <a:pPr marL="228600" indent="-228600">
              <a:buFont typeface="+mj-ea"/>
              <a:buAutoNum type="circleNumDbPlain"/>
            </a:pPr>
            <a:r>
              <a:rPr lang="zh-CN" altLang="en-US" sz="1400" dirty="0"/>
              <a:t>所有类型命名遵循</a:t>
            </a:r>
            <a:r>
              <a:rPr lang="en-US" altLang="zh-CN" sz="1400" dirty="0" err="1"/>
              <a:t>PascalCase</a:t>
            </a:r>
            <a:r>
              <a:rPr lang="zh-CN" altLang="en-US" sz="1400" dirty="0"/>
              <a:t>，变量命名遵循</a:t>
            </a:r>
            <a:r>
              <a:rPr lang="en-US" altLang="zh-CN" sz="1400" dirty="0" err="1"/>
              <a:t>camelCase</a:t>
            </a:r>
            <a:endParaRPr lang="en-US" altLang="zh-CN" sz="1400" dirty="0"/>
          </a:p>
          <a:p>
            <a:pPr marL="228600" indent="-228600">
              <a:buFont typeface="+mj-ea"/>
              <a:buAutoNum type="circleNumDbPlain"/>
            </a:pPr>
            <a:r>
              <a:rPr lang="en-US" altLang="zh-CN" sz="1400" dirty="0"/>
              <a:t>hooks</a:t>
            </a:r>
            <a:r>
              <a:rPr lang="zh-CN" altLang="en-US" sz="1400" dirty="0"/>
              <a:t>命名规则为‘</a:t>
            </a:r>
            <a:r>
              <a:rPr lang="en-US" altLang="zh-CN" sz="1400" dirty="0" err="1"/>
              <a:t>useXXX</a:t>
            </a:r>
            <a:r>
              <a:rPr lang="zh-CN" altLang="en-US" sz="1400" dirty="0"/>
              <a:t>’</a:t>
            </a:r>
            <a:endParaRPr lang="en-US" altLang="zh-CN" sz="1400" dirty="0"/>
          </a:p>
          <a:p>
            <a:pPr marL="228600" indent="-228600">
              <a:buFont typeface="+mj-ea"/>
              <a:buAutoNum type="circleNumDbPlain"/>
            </a:pPr>
            <a:r>
              <a:rPr lang="zh-CN" altLang="en-US" sz="1400" dirty="0"/>
              <a:t>代码中尽量不要使用魔术数，字面量字符串等，尽量遵守</a:t>
            </a:r>
            <a:r>
              <a:rPr lang="en-US" altLang="zh-CN" sz="1400" dirty="0"/>
              <a:t>《</a:t>
            </a:r>
            <a:r>
              <a:rPr lang="zh-CN" altLang="en-US" sz="1400" dirty="0"/>
              <a:t>代码整洁之道</a:t>
            </a:r>
            <a:r>
              <a:rPr lang="en-US" altLang="zh-CN" sz="1400" dirty="0"/>
              <a:t>》</a:t>
            </a:r>
            <a:r>
              <a:rPr lang="zh-CN" altLang="en-US" sz="1400" dirty="0"/>
              <a:t>中的规则</a:t>
            </a:r>
            <a:endParaRPr lang="en-US" altLang="zh-CN" sz="1400" dirty="0"/>
          </a:p>
          <a:p>
            <a:pPr marL="228600" indent="-228600">
              <a:buFont typeface="+mj-ea"/>
              <a:buAutoNum type="circleNumDbPlain"/>
            </a:pPr>
            <a:r>
              <a:rPr lang="zh-CN" altLang="en-US" sz="1400" dirty="0"/>
              <a:t>样式命名采用</a:t>
            </a:r>
            <a:r>
              <a:rPr lang="en-US" altLang="zh-CN" sz="1400" dirty="0"/>
              <a:t>BEM</a:t>
            </a:r>
            <a:r>
              <a:rPr lang="zh-CN" altLang="en-US" sz="1400" dirty="0"/>
              <a:t>命名规范（</a:t>
            </a:r>
            <a:r>
              <a:rPr lang="en-US" altLang="zh-CN" sz="1400" dirty="0"/>
              <a:t>block-</a:t>
            </a:r>
            <a:r>
              <a:rPr lang="en-US" altLang="zh-CN" sz="1400" dirty="0" err="1"/>
              <a:t>name__element</a:t>
            </a:r>
            <a:r>
              <a:rPr lang="en-US" altLang="zh-CN" sz="1400" dirty="0"/>
              <a:t>-name--modifier-name</a:t>
            </a:r>
            <a:r>
              <a:rPr lang="zh-CN" altLang="en-US" sz="1400" dirty="0"/>
              <a:t>，也就是模块名</a:t>
            </a:r>
            <a:r>
              <a:rPr lang="en-US" altLang="zh-CN" sz="1400" dirty="0"/>
              <a:t>+ </a:t>
            </a:r>
            <a:r>
              <a:rPr lang="zh-CN" altLang="en-US" sz="1400" dirty="0"/>
              <a:t>元素名</a:t>
            </a:r>
            <a:r>
              <a:rPr lang="en-US" altLang="zh-CN" sz="1400" dirty="0"/>
              <a:t>+ </a:t>
            </a:r>
            <a:r>
              <a:rPr lang="zh-CN" altLang="en-US" sz="1400" dirty="0"/>
              <a:t>修饰器名）</a:t>
            </a:r>
            <a:endParaRPr lang="en-US" altLang="zh-CN" sz="1400" dirty="0"/>
          </a:p>
          <a:p>
            <a:pPr marL="228600" indent="-228600">
              <a:buFont typeface="+mj-ea"/>
              <a:buAutoNum type="circleNumDbPlain"/>
            </a:pPr>
            <a:r>
              <a:rPr lang="zh-CN" altLang="en-US" sz="1400" dirty="0"/>
              <a:t>组件命名统一格式为“前缀</a:t>
            </a:r>
            <a:r>
              <a:rPr lang="en-US" altLang="zh-CN" sz="1400" dirty="0"/>
              <a:t>+</a:t>
            </a:r>
            <a:r>
              <a:rPr lang="zh-CN" altLang="en-US" sz="1400" dirty="0"/>
              <a:t>组件名”，采用</a:t>
            </a:r>
            <a:r>
              <a:rPr lang="en-US" altLang="zh-CN" sz="1400" dirty="0" err="1"/>
              <a:t>PascalCase</a:t>
            </a:r>
            <a:r>
              <a:rPr lang="zh-CN" altLang="en-US" sz="1400" dirty="0"/>
              <a:t>，如：“</a:t>
            </a:r>
            <a:r>
              <a:rPr lang="en-US" altLang="zh-CN" sz="1400" dirty="0" err="1"/>
              <a:t>SuInput</a:t>
            </a:r>
            <a:r>
              <a:rPr lang="zh-CN" altLang="en-US" sz="1400" dirty="0"/>
              <a:t>”</a:t>
            </a:r>
            <a:endParaRPr lang="en-US" altLang="zh-CN" sz="1400" dirty="0"/>
          </a:p>
          <a:p>
            <a:pPr marL="285750" indent="-285750">
              <a:buFont typeface="+mj-ea"/>
              <a:buAutoNum type="ea1JpnChsDbPeriod" startAt="3"/>
            </a:pPr>
            <a:r>
              <a:rPr lang="zh-CN" altLang="en-US" sz="1600" dirty="0"/>
              <a:t>提交规范</a:t>
            </a:r>
            <a:endParaRPr lang="en-US" altLang="zh-CN" sz="1600" dirty="0"/>
          </a:p>
          <a:p>
            <a:pPr marL="228600" indent="-228600">
              <a:buFont typeface="+mj-ea"/>
              <a:buAutoNum type="circleNumDbPlain"/>
            </a:pPr>
            <a:r>
              <a:rPr lang="en-US" altLang="zh-CN" sz="1400" dirty="0" err="1"/>
              <a:t>git</a:t>
            </a:r>
            <a:r>
              <a:rPr lang="en-US" altLang="zh-CN" sz="1400" dirty="0"/>
              <a:t> commit message</a:t>
            </a:r>
            <a:r>
              <a:rPr lang="zh-CN" altLang="en-US" sz="1400" dirty="0"/>
              <a:t>遵循如右图二规范</a:t>
            </a:r>
            <a:endParaRPr lang="en-US" altLang="zh-CN" sz="1400" dirty="0"/>
          </a:p>
          <a:p>
            <a:pPr marL="228600" indent="-228600">
              <a:buFont typeface="+mj-ea"/>
              <a:buAutoNum type="circleNumDbPlain"/>
            </a:pPr>
            <a:r>
              <a:rPr lang="zh-CN" altLang="en-US" sz="1400" dirty="0"/>
              <a:t>代码提交时，提交到远程功能分支，需要发起</a:t>
            </a:r>
            <a:r>
              <a:rPr lang="en-US" altLang="zh-CN" sz="1400" dirty="0"/>
              <a:t>pull request</a:t>
            </a:r>
            <a:r>
              <a:rPr lang="zh-CN" altLang="en-US" sz="1400" dirty="0"/>
              <a:t>，通过</a:t>
            </a:r>
            <a:r>
              <a:rPr lang="en-US" altLang="zh-CN" sz="1400" dirty="0"/>
              <a:t>code review</a:t>
            </a:r>
            <a:r>
              <a:rPr lang="zh-CN" altLang="en-US" sz="1400" dirty="0"/>
              <a:t>之后才能合并到主分支</a:t>
            </a:r>
            <a:endParaRPr lang="en-US" altLang="zh-CN" sz="1400" dirty="0"/>
          </a:p>
        </p:txBody>
      </p:sp>
      <p:sp>
        <p:nvSpPr>
          <p:cNvPr id="10" name="灯片编号占位符 9"/>
          <p:cNvSpPr>
            <a:spLocks noGrp="1"/>
          </p:cNvSpPr>
          <p:nvPr>
            <p:ph type="sldNum" sz="quarter" idx="17"/>
          </p:nvPr>
        </p:nvSpPr>
        <p:spPr/>
        <p:txBody>
          <a:bodyPr/>
          <a:lstStyle/>
          <a:p>
            <a:fld id="{8045E168-1219-CD4A-80ED-4291B526AB8C}" type="slidenum">
              <a:rPr kumimoji="1" lang="zh-CN" altLang="en-US" smtClean="0"/>
              <a:t>10</a:t>
            </a:fld>
            <a:endParaRPr kumimoji="1" lang="zh-CN" altLang="en-US" dirty="0"/>
          </a:p>
        </p:txBody>
      </p:sp>
      <p:pic>
        <p:nvPicPr>
          <p:cNvPr id="23" name="图片 22"/>
          <p:cNvPicPr>
            <a:picLocks noChangeAspect="1"/>
          </p:cNvPicPr>
          <p:nvPr/>
        </p:nvPicPr>
        <p:blipFill>
          <a:blip r:embed="rId2"/>
          <a:stretch>
            <a:fillRect/>
          </a:stretch>
        </p:blipFill>
        <p:spPr>
          <a:xfrm>
            <a:off x="7898104" y="367968"/>
            <a:ext cx="2451817" cy="1943414"/>
          </a:xfrm>
          <a:prstGeom prst="rect">
            <a:avLst/>
          </a:prstGeom>
        </p:spPr>
      </p:pic>
      <p:pic>
        <p:nvPicPr>
          <p:cNvPr id="24" name="图片 23"/>
          <p:cNvPicPr>
            <a:picLocks noChangeAspect="1"/>
          </p:cNvPicPr>
          <p:nvPr/>
        </p:nvPicPr>
        <p:blipFill>
          <a:blip r:embed="rId3"/>
          <a:stretch>
            <a:fillRect/>
          </a:stretch>
        </p:blipFill>
        <p:spPr>
          <a:xfrm>
            <a:off x="7898104" y="2685159"/>
            <a:ext cx="3324548" cy="3269720"/>
          </a:xfrm>
          <a:prstGeom prst="rect">
            <a:avLst/>
          </a:prstGeom>
        </p:spPr>
      </p:pic>
    </p:spTree>
    <p:extLst>
      <p:ext uri="{BB962C8B-B14F-4D97-AF65-F5344CB8AC3E}">
        <p14:creationId xmlns:p14="http://schemas.microsoft.com/office/powerpoint/2010/main" val="1426790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normAutofit fontScale="90000"/>
          </a:bodyPr>
          <a:lstStyle/>
          <a:p>
            <a:r>
              <a:rPr lang="en-US" altLang="zh-CN" dirty="0"/>
              <a:t>2. </a:t>
            </a:r>
            <a:r>
              <a:rPr lang="zh-CN" altLang="en-US" dirty="0"/>
              <a:t>组件开发示例</a:t>
            </a:r>
            <a:r>
              <a:rPr lang="en-US" altLang="zh-CN" dirty="0"/>
              <a:t>-</a:t>
            </a:r>
            <a:r>
              <a:rPr lang="zh-CN" altLang="en-US" dirty="0"/>
              <a:t>开发流程</a:t>
            </a:r>
          </a:p>
        </p:txBody>
      </p:sp>
      <p:graphicFrame>
        <p:nvGraphicFramePr>
          <p:cNvPr id="29" name="内容占位符 28"/>
          <p:cNvGraphicFramePr>
            <a:graphicFrameLocks noGrp="1"/>
          </p:cNvGraphicFramePr>
          <p:nvPr>
            <p:ph sz="quarter" idx="14"/>
            <p:extLst>
              <p:ext uri="{D42A27DB-BD31-4B8C-83A1-F6EECF244321}">
                <p14:modId xmlns:p14="http://schemas.microsoft.com/office/powerpoint/2010/main" val="694723367"/>
              </p:ext>
            </p:extLst>
          </p:nvPr>
        </p:nvGraphicFramePr>
        <p:xfrm>
          <a:off x="709613" y="1339850"/>
          <a:ext cx="4970462" cy="464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4"/>
          <p:cNvSpPr>
            <a:spLocks noGrp="1"/>
          </p:cNvSpPr>
          <p:nvPr>
            <p:ph type="sldNum" sz="quarter" idx="17"/>
          </p:nvPr>
        </p:nvSpPr>
        <p:spPr/>
        <p:txBody>
          <a:bodyPr/>
          <a:lstStyle/>
          <a:p>
            <a:fld id="{8045E168-1219-CD4A-80ED-4291B526AB8C}" type="slidenum">
              <a:rPr kumimoji="1" lang="zh-CN" altLang="en-US" smtClean="0"/>
              <a:t>11</a:t>
            </a:fld>
            <a:endParaRPr kumimoji="1" lang="zh-CN" altLang="en-US" dirty="0"/>
          </a:p>
        </p:txBody>
      </p:sp>
      <p:sp>
        <p:nvSpPr>
          <p:cNvPr id="28" name="文本框 27"/>
          <p:cNvSpPr txBox="1"/>
          <p:nvPr/>
        </p:nvSpPr>
        <p:spPr>
          <a:xfrm>
            <a:off x="6026726" y="1339675"/>
            <a:ext cx="5195926" cy="2677656"/>
          </a:xfrm>
          <a:prstGeom prst="rect">
            <a:avLst/>
          </a:prstGeom>
          <a:noFill/>
        </p:spPr>
        <p:txBody>
          <a:bodyPr wrap="square" rtlCol="0">
            <a:spAutoFit/>
          </a:bodyPr>
          <a:lstStyle/>
          <a:p>
            <a:r>
              <a:rPr lang="zh-CN" altLang="en-US" sz="1400" dirty="0">
                <a:latin typeface="Arial" panose="020B0604020202020204" pitchFamily="34" charset="0"/>
                <a:cs typeface="Arial" panose="020B0604020202020204" pitchFamily="34" charset="0"/>
              </a:rPr>
              <a:t>组件的开发流程其实和普通项目开发流程没有太大区别，主要分为三步：</a:t>
            </a:r>
            <a:endParaRPr lang="en-US" altLang="zh-CN" sz="1400" dirty="0">
              <a:latin typeface="Arial" panose="020B0604020202020204" pitchFamily="34" charset="0"/>
              <a:cs typeface="Arial" panose="020B0604020202020204" pitchFamily="34" charset="0"/>
            </a:endParaRPr>
          </a:p>
          <a:p>
            <a:endParaRPr lang="en-US" altLang="zh-CN" sz="1400" dirty="0">
              <a:latin typeface="Arial" panose="020B0604020202020204" pitchFamily="34" charset="0"/>
              <a:cs typeface="Arial" panose="020B0604020202020204" pitchFamily="34" charset="0"/>
            </a:endParaRPr>
          </a:p>
          <a:p>
            <a:pPr marL="342900" indent="-342900">
              <a:buAutoNum type="arabicPeriod"/>
            </a:pPr>
            <a:r>
              <a:rPr lang="zh-CN" altLang="en-US" sz="1400" dirty="0">
                <a:latin typeface="Arial" panose="020B0604020202020204" pitchFamily="34" charset="0"/>
                <a:cs typeface="Arial" panose="020B0604020202020204" pitchFamily="34" charset="0"/>
              </a:rPr>
              <a:t>需求整理</a:t>
            </a:r>
            <a:endParaRPr lang="en-US" altLang="zh-CN" sz="1400" dirty="0">
              <a:latin typeface="Arial" panose="020B0604020202020204" pitchFamily="34" charset="0"/>
              <a:cs typeface="Arial" panose="020B0604020202020204" pitchFamily="34" charset="0"/>
            </a:endParaRPr>
          </a:p>
          <a:p>
            <a:pPr marL="342900" indent="-342900">
              <a:buAutoNum type="arabicPeriod"/>
            </a:pPr>
            <a:endParaRPr lang="en-US" altLang="zh-CN" sz="1400" dirty="0">
              <a:latin typeface="Arial" panose="020B0604020202020204" pitchFamily="34" charset="0"/>
              <a:cs typeface="Arial" panose="020B0604020202020204" pitchFamily="34" charset="0"/>
            </a:endParaRPr>
          </a:p>
          <a:p>
            <a:pPr marL="342900" indent="-342900">
              <a:buAutoNum type="arabicPeriod"/>
            </a:pPr>
            <a:r>
              <a:rPr lang="zh-CN" altLang="en-US" sz="1400" dirty="0">
                <a:latin typeface="Arial" panose="020B0604020202020204" pitchFamily="34" charset="0"/>
                <a:cs typeface="Arial" panose="020B0604020202020204" pitchFamily="34" charset="0"/>
              </a:rPr>
              <a:t>开发</a:t>
            </a:r>
            <a:endParaRPr lang="en-US" altLang="zh-CN" sz="1400" dirty="0">
              <a:latin typeface="Arial" panose="020B0604020202020204" pitchFamily="34" charset="0"/>
              <a:cs typeface="Arial" panose="020B0604020202020204" pitchFamily="34" charset="0"/>
            </a:endParaRPr>
          </a:p>
          <a:p>
            <a:pPr marL="342900" indent="-342900">
              <a:buAutoNum type="arabicPeriod"/>
            </a:pPr>
            <a:endParaRPr lang="en-US" altLang="zh-CN" sz="1400" dirty="0">
              <a:latin typeface="Arial" panose="020B0604020202020204" pitchFamily="34" charset="0"/>
              <a:cs typeface="Arial" panose="020B0604020202020204" pitchFamily="34" charset="0"/>
            </a:endParaRPr>
          </a:p>
          <a:p>
            <a:pPr marL="342900" indent="-342900">
              <a:buAutoNum type="arabicPeriod"/>
            </a:pPr>
            <a:r>
              <a:rPr lang="zh-CN" altLang="en-US" sz="1400" dirty="0">
                <a:latin typeface="Arial" panose="020B0604020202020204" pitchFamily="34" charset="0"/>
                <a:cs typeface="Arial" panose="020B0604020202020204" pitchFamily="34" charset="0"/>
              </a:rPr>
              <a:t>测试</a:t>
            </a:r>
            <a:endParaRPr lang="en-US" altLang="zh-CN" sz="1400" dirty="0">
              <a:latin typeface="Arial" panose="020B0604020202020204" pitchFamily="34" charset="0"/>
              <a:cs typeface="Arial" panose="020B0604020202020204" pitchFamily="34" charset="0"/>
            </a:endParaRPr>
          </a:p>
          <a:p>
            <a:pPr marL="342900" indent="-342900">
              <a:buAutoNum type="arabicPeriod"/>
            </a:pPr>
            <a:endParaRPr lang="en-US" altLang="zh-CN" sz="1400" dirty="0">
              <a:latin typeface="Arial" panose="020B0604020202020204" pitchFamily="34" charset="0"/>
              <a:cs typeface="Arial" panose="020B0604020202020204" pitchFamily="34" charset="0"/>
            </a:endParaRPr>
          </a:p>
          <a:p>
            <a:r>
              <a:rPr lang="zh-CN" altLang="en-US" sz="1400" dirty="0">
                <a:latin typeface="Arial" panose="020B0604020202020204" pitchFamily="34" charset="0"/>
                <a:cs typeface="Arial" panose="020B0604020202020204" pitchFamily="34" charset="0"/>
              </a:rPr>
              <a:t>在需求整理阶段，会根据出具的</a:t>
            </a:r>
            <a:r>
              <a:rPr lang="en-US" altLang="zh-CN" sz="1400" dirty="0">
                <a:latin typeface="Arial" panose="020B0604020202020204" pitchFamily="34" charset="0"/>
                <a:cs typeface="Arial" panose="020B0604020202020204" pitchFamily="34" charset="0"/>
              </a:rPr>
              <a:t>GUI</a:t>
            </a:r>
            <a:r>
              <a:rPr lang="zh-CN" altLang="en-US" sz="1400" dirty="0">
                <a:latin typeface="Arial" panose="020B0604020202020204" pitchFamily="34" charset="0"/>
                <a:cs typeface="Arial" panose="020B0604020202020204" pitchFamily="34" charset="0"/>
              </a:rPr>
              <a:t>稿以及已有项目中的交互逻辑整理出组件的功能点。在整理过程中也有助于理清开发思路。</a:t>
            </a:r>
            <a:endParaRPr lang="en-US" altLang="zh-CN" sz="1400" dirty="0">
              <a:latin typeface="Arial" panose="020B0604020202020204" pitchFamily="34" charset="0"/>
              <a:cs typeface="Arial" panose="020B0604020202020204" pitchFamily="34" charset="0"/>
            </a:endParaRPr>
          </a:p>
          <a:p>
            <a:r>
              <a:rPr lang="zh-CN" altLang="en-US" sz="1400" dirty="0">
                <a:latin typeface="Arial" panose="020B0604020202020204" pitchFamily="34" charset="0"/>
                <a:cs typeface="Arial" panose="020B0604020202020204" pitchFamily="34" charset="0"/>
              </a:rPr>
              <a:t>因此需求整理是开发过程中很重要的一步。</a:t>
            </a:r>
            <a:endParaRPr lang="en-US"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920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Input</a:t>
            </a:r>
            <a:r>
              <a:rPr lang="zh-CN" altLang="en-US" dirty="0"/>
              <a:t>组件开发</a:t>
            </a:r>
            <a:r>
              <a:rPr lang="en-US" altLang="zh-CN" dirty="0"/>
              <a:t>-</a:t>
            </a:r>
            <a:r>
              <a:rPr lang="zh-CN" altLang="en-US" dirty="0"/>
              <a:t>需求整理</a:t>
            </a:r>
          </a:p>
        </p:txBody>
      </p:sp>
      <p:sp>
        <p:nvSpPr>
          <p:cNvPr id="5" name="灯片编号占位符 4"/>
          <p:cNvSpPr>
            <a:spLocks noGrp="1"/>
          </p:cNvSpPr>
          <p:nvPr>
            <p:ph type="sldNum" sz="quarter" idx="17"/>
          </p:nvPr>
        </p:nvSpPr>
        <p:spPr/>
        <p:txBody>
          <a:bodyPr/>
          <a:lstStyle/>
          <a:p>
            <a:fld id="{8045E168-1219-CD4A-80ED-4291B526AB8C}" type="slidenum">
              <a:rPr kumimoji="1" lang="zh-CN" altLang="en-US" smtClean="0"/>
              <a:t>12</a:t>
            </a:fld>
            <a:endParaRPr kumimoji="1" lang="zh-CN" altLang="en-US" dirty="0"/>
          </a:p>
        </p:txBody>
      </p:sp>
      <p:sp>
        <p:nvSpPr>
          <p:cNvPr id="4" name="内容占位符 3"/>
          <p:cNvSpPr>
            <a:spLocks noGrp="1"/>
          </p:cNvSpPr>
          <p:nvPr>
            <p:ph sz="quarter" idx="14"/>
          </p:nvPr>
        </p:nvSpPr>
        <p:spPr/>
        <p:txBody>
          <a:bodyPr>
            <a:normAutofit lnSpcReduction="10000"/>
          </a:bodyPr>
          <a:lstStyle/>
          <a:p>
            <a:r>
              <a:rPr lang="zh-CN" altLang="en-US" sz="1400" dirty="0"/>
              <a:t>从右侧的</a:t>
            </a:r>
            <a:r>
              <a:rPr lang="en-US" altLang="zh-CN" sz="1400" dirty="0"/>
              <a:t>GUI</a:t>
            </a:r>
            <a:r>
              <a:rPr lang="zh-CN" altLang="en-US" sz="1400" dirty="0"/>
              <a:t>中，能够整理出哪些需求呢？</a:t>
            </a:r>
            <a:endParaRPr lang="en-US" altLang="zh-CN" sz="1400" dirty="0"/>
          </a:p>
          <a:p>
            <a:pPr marL="285750" indent="-285750">
              <a:buFont typeface="Arial" panose="020B0604020202020204" pitchFamily="34" charset="0"/>
              <a:buChar char="•"/>
            </a:pPr>
            <a:r>
              <a:rPr lang="en-US" altLang="zh-CN" sz="1400" dirty="0"/>
              <a:t>focus</a:t>
            </a:r>
            <a:r>
              <a:rPr lang="zh-CN" altLang="en-US" sz="1400" dirty="0"/>
              <a:t>的时候边框颜色变化</a:t>
            </a:r>
            <a:endParaRPr lang="en-US" altLang="zh-CN" sz="1400" dirty="0"/>
          </a:p>
          <a:p>
            <a:r>
              <a:rPr lang="zh-CN" altLang="en-US" dirty="0"/>
              <a:t>代表需要处理</a:t>
            </a:r>
            <a:r>
              <a:rPr lang="en-US" altLang="zh-CN" dirty="0"/>
              <a:t>focus</a:t>
            </a:r>
            <a:r>
              <a:rPr lang="zh-CN" altLang="en-US" dirty="0"/>
              <a:t>事件或者</a:t>
            </a:r>
            <a:r>
              <a:rPr lang="en-US" altLang="zh-CN" dirty="0"/>
              <a:t>focus</a:t>
            </a:r>
            <a:r>
              <a:rPr lang="zh-CN" altLang="en-US" dirty="0"/>
              <a:t>状态的样式</a:t>
            </a:r>
            <a:endParaRPr lang="en-US" altLang="zh-CN" dirty="0"/>
          </a:p>
          <a:p>
            <a:pPr marL="285750" indent="-285750">
              <a:buFont typeface="Arial" panose="020B0604020202020204" pitchFamily="34" charset="0"/>
              <a:buChar char="•"/>
            </a:pPr>
            <a:r>
              <a:rPr lang="zh-CN" altLang="en-US" sz="1400" dirty="0"/>
              <a:t>禁用状态</a:t>
            </a:r>
            <a:endParaRPr lang="en-US" altLang="zh-CN" sz="1400" dirty="0"/>
          </a:p>
          <a:p>
            <a:r>
              <a:rPr lang="zh-CN" altLang="en-US" dirty="0"/>
              <a:t>需要有表示禁用状态的</a:t>
            </a:r>
            <a:r>
              <a:rPr lang="en-US" altLang="zh-CN" dirty="0"/>
              <a:t>props</a:t>
            </a:r>
            <a:r>
              <a:rPr lang="zh-CN" altLang="en-US" dirty="0"/>
              <a:t>，方便用户控制</a:t>
            </a:r>
            <a:endParaRPr lang="en-US" altLang="zh-CN" dirty="0"/>
          </a:p>
          <a:p>
            <a:pPr marL="285750" indent="-285750">
              <a:buFont typeface="Arial" panose="020B0604020202020204" pitchFamily="34" charset="0"/>
              <a:buChar char="•"/>
            </a:pPr>
            <a:r>
              <a:rPr lang="zh-CN" altLang="en-US" sz="1400" dirty="0"/>
              <a:t>输入提示</a:t>
            </a:r>
            <a:endParaRPr lang="en-US" altLang="zh-CN" sz="1400" dirty="0"/>
          </a:p>
          <a:p>
            <a:r>
              <a:rPr lang="zh-CN" altLang="en-US" dirty="0"/>
              <a:t>需要有提示文字的</a:t>
            </a:r>
            <a:r>
              <a:rPr lang="en-US" altLang="zh-CN" dirty="0"/>
              <a:t>props</a:t>
            </a:r>
          </a:p>
          <a:p>
            <a:pPr marL="285750" indent="-285750">
              <a:buFont typeface="Arial" panose="020B0604020202020204" pitchFamily="34" charset="0"/>
              <a:buChar char="•"/>
            </a:pPr>
            <a:r>
              <a:rPr lang="zh-CN" altLang="en-US" sz="1400" dirty="0"/>
              <a:t>带单位</a:t>
            </a:r>
            <a:endParaRPr lang="en-US" altLang="zh-CN" sz="1400" dirty="0"/>
          </a:p>
          <a:p>
            <a:r>
              <a:rPr lang="zh-CN" altLang="en-US" dirty="0"/>
              <a:t>需要有单位的</a:t>
            </a:r>
            <a:r>
              <a:rPr lang="en-US" altLang="zh-CN" dirty="0"/>
              <a:t>props</a:t>
            </a:r>
          </a:p>
          <a:p>
            <a:endParaRPr lang="en-US" altLang="zh-CN" dirty="0"/>
          </a:p>
          <a:p>
            <a:r>
              <a:rPr lang="zh-CN" altLang="en-US" dirty="0"/>
              <a:t>这些整理出来的功能需求可能还不完善，因为</a:t>
            </a:r>
            <a:r>
              <a:rPr lang="en-US" altLang="zh-CN" dirty="0"/>
              <a:t>GUI</a:t>
            </a:r>
            <a:r>
              <a:rPr lang="zh-CN" altLang="en-US" dirty="0"/>
              <a:t>同事并不是万能的，一些功能需要我们从之前的项目经历中获得。</a:t>
            </a:r>
            <a:endParaRPr lang="en-US" altLang="zh-CN" dirty="0"/>
          </a:p>
          <a:p>
            <a:endParaRPr lang="zh-CN" altLang="en-US" dirty="0"/>
          </a:p>
        </p:txBody>
      </p:sp>
      <p:pic>
        <p:nvPicPr>
          <p:cNvPr id="8" name="图片 7"/>
          <p:cNvPicPr>
            <a:picLocks noChangeAspect="1"/>
          </p:cNvPicPr>
          <p:nvPr/>
        </p:nvPicPr>
        <p:blipFill>
          <a:blip r:embed="rId2"/>
          <a:stretch>
            <a:fillRect/>
          </a:stretch>
        </p:blipFill>
        <p:spPr>
          <a:xfrm>
            <a:off x="5838584" y="1357626"/>
            <a:ext cx="4348861" cy="2449924"/>
          </a:xfrm>
          <a:prstGeom prst="rect">
            <a:avLst/>
          </a:prstGeom>
        </p:spPr>
      </p:pic>
      <p:pic>
        <p:nvPicPr>
          <p:cNvPr id="9" name="图片 8"/>
          <p:cNvPicPr>
            <a:picLocks noChangeAspect="1"/>
          </p:cNvPicPr>
          <p:nvPr/>
        </p:nvPicPr>
        <p:blipFill>
          <a:blip r:embed="rId3"/>
          <a:stretch>
            <a:fillRect/>
          </a:stretch>
        </p:blipFill>
        <p:spPr>
          <a:xfrm>
            <a:off x="5838583" y="3807549"/>
            <a:ext cx="4686031" cy="1383291"/>
          </a:xfrm>
          <a:prstGeom prst="rect">
            <a:avLst/>
          </a:prstGeom>
        </p:spPr>
      </p:pic>
      <p:pic>
        <p:nvPicPr>
          <p:cNvPr id="10" name="图片 9"/>
          <p:cNvPicPr>
            <a:picLocks noChangeAspect="1"/>
          </p:cNvPicPr>
          <p:nvPr/>
        </p:nvPicPr>
        <p:blipFill>
          <a:blip r:embed="rId4"/>
          <a:stretch>
            <a:fillRect/>
          </a:stretch>
        </p:blipFill>
        <p:spPr>
          <a:xfrm>
            <a:off x="5838582" y="5025378"/>
            <a:ext cx="4691896" cy="783772"/>
          </a:xfrm>
          <a:prstGeom prst="rect">
            <a:avLst/>
          </a:prstGeom>
        </p:spPr>
      </p:pic>
    </p:spTree>
    <p:extLst>
      <p:ext uri="{BB962C8B-B14F-4D97-AF65-F5344CB8AC3E}">
        <p14:creationId xmlns:p14="http://schemas.microsoft.com/office/powerpoint/2010/main" val="309955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down)">
                                      <p:cBhvr>
                                        <p:cTn id="20" dur="500"/>
                                        <p:tgtEl>
                                          <p:spTgt spid="4">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down)">
                                      <p:cBhvr>
                                        <p:cTn id="23" dur="500"/>
                                        <p:tgtEl>
                                          <p:spTgt spid="4">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wipe(down)">
                                      <p:cBhvr>
                                        <p:cTn id="26" dur="500"/>
                                        <p:tgtEl>
                                          <p:spTgt spid="4">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wipe(down)">
                                      <p:cBhvr>
                                        <p:cTn id="29" dur="500"/>
                                        <p:tgtEl>
                                          <p:spTgt spid="4">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down)">
                                      <p:cBhvr>
                                        <p:cTn id="32" dur="500"/>
                                        <p:tgtEl>
                                          <p:spTgt spid="4">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wipe(down)">
                                      <p:cBhvr>
                                        <p:cTn id="35" dur="50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wipe(down)">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Input</a:t>
            </a:r>
            <a:r>
              <a:rPr lang="zh-CN" altLang="en-US" dirty="0"/>
              <a:t>组件开发</a:t>
            </a:r>
            <a:r>
              <a:rPr lang="en-US" altLang="zh-CN" dirty="0"/>
              <a:t>-</a:t>
            </a:r>
            <a:r>
              <a:rPr lang="zh-CN" altLang="en-US" dirty="0"/>
              <a:t>编写代码</a:t>
            </a:r>
          </a:p>
        </p:txBody>
      </p:sp>
      <p:sp>
        <p:nvSpPr>
          <p:cNvPr id="9" name="内容占位符 8"/>
          <p:cNvSpPr>
            <a:spLocks noGrp="1"/>
          </p:cNvSpPr>
          <p:nvPr>
            <p:ph sz="quarter" idx="14"/>
          </p:nvPr>
        </p:nvSpPr>
        <p:spPr>
          <a:xfrm>
            <a:off x="486118" y="801195"/>
            <a:ext cx="10548224" cy="373579"/>
          </a:xfrm>
        </p:spPr>
        <p:txBody>
          <a:bodyPr>
            <a:normAutofit/>
          </a:bodyPr>
          <a:lstStyle/>
          <a:p>
            <a:r>
              <a:rPr lang="zh-CN" altLang="en-US" dirty="0"/>
              <a:t>那么经过需求整理，我们已经得出了部分需要完成的功能，那么就可以先开始编写代码。</a:t>
            </a:r>
            <a:r>
              <a:rPr lang="en-US" altLang="zh-CN" dirty="0"/>
              <a:t>Input</a:t>
            </a:r>
            <a:r>
              <a:rPr lang="zh-CN" altLang="en-US" dirty="0"/>
              <a:t>组件我们将使用</a:t>
            </a:r>
            <a:r>
              <a:rPr lang="en-US" altLang="zh-CN" dirty="0" err="1"/>
              <a:t>tsx</a:t>
            </a:r>
            <a:r>
              <a:rPr lang="zh-CN" altLang="en-US" dirty="0"/>
              <a:t>进行编写</a:t>
            </a:r>
          </a:p>
        </p:txBody>
      </p:sp>
      <p:sp>
        <p:nvSpPr>
          <p:cNvPr id="19" name="文本占位符 18"/>
          <p:cNvSpPr>
            <a:spLocks noGrp="1"/>
          </p:cNvSpPr>
          <p:nvPr>
            <p:ph type="body" sz="half" idx="10"/>
          </p:nvPr>
        </p:nvSpPr>
        <p:spPr/>
        <p:txBody>
          <a:bodyPr/>
          <a:lstStyle/>
          <a:p>
            <a:r>
              <a:rPr lang="en-US" altLang="zh-CN" dirty="0"/>
              <a:t>1.</a:t>
            </a:r>
            <a:r>
              <a:rPr lang="zh-CN" altLang="en-US" dirty="0"/>
              <a:t>组件属性定义</a:t>
            </a:r>
          </a:p>
        </p:txBody>
      </p:sp>
      <p:sp>
        <p:nvSpPr>
          <p:cNvPr id="23" name="文本占位符 22"/>
          <p:cNvSpPr>
            <a:spLocks noGrp="1"/>
          </p:cNvSpPr>
          <p:nvPr>
            <p:ph type="body" sz="half" idx="18"/>
          </p:nvPr>
        </p:nvSpPr>
        <p:spPr>
          <a:xfrm>
            <a:off x="728627" y="4826255"/>
            <a:ext cx="4138269" cy="1418582"/>
          </a:xfrm>
        </p:spPr>
        <p:txBody>
          <a:bodyPr>
            <a:normAutofit/>
          </a:bodyPr>
          <a:lstStyle/>
          <a:p>
            <a:r>
              <a:rPr lang="zh-CN" altLang="en-US" dirty="0"/>
              <a:t>给组件命名为“</a:t>
            </a:r>
            <a:r>
              <a:rPr lang="en-US" altLang="zh-CN" dirty="0" err="1"/>
              <a:t>SuInput</a:t>
            </a:r>
            <a:r>
              <a:rPr lang="zh-CN" altLang="en-US" dirty="0"/>
              <a:t>”，</a:t>
            </a:r>
            <a:r>
              <a:rPr lang="en-US" altLang="zh-CN" dirty="0"/>
              <a:t>Input</a:t>
            </a:r>
            <a:r>
              <a:rPr lang="zh-CN" altLang="en-US" dirty="0"/>
              <a:t>组件通常用于用户输入，再加上组件实际上是基于</a:t>
            </a:r>
            <a:r>
              <a:rPr lang="en-US" altLang="zh-CN" dirty="0"/>
              <a:t>input</a:t>
            </a:r>
            <a:r>
              <a:rPr lang="zh-CN" altLang="en-US" dirty="0"/>
              <a:t>元素，因此需要</a:t>
            </a:r>
            <a:r>
              <a:rPr lang="en-US" altLang="zh-CN" dirty="0"/>
              <a:t>value</a:t>
            </a:r>
            <a:r>
              <a:rPr lang="zh-CN" altLang="en-US" dirty="0"/>
              <a:t>属性作为</a:t>
            </a:r>
            <a:r>
              <a:rPr lang="en-US" altLang="zh-CN" dirty="0"/>
              <a:t>props</a:t>
            </a:r>
            <a:r>
              <a:rPr lang="zh-CN" altLang="en-US" dirty="0"/>
              <a:t>。</a:t>
            </a:r>
            <a:endParaRPr lang="en-US" altLang="zh-CN" dirty="0"/>
          </a:p>
          <a:p>
            <a:r>
              <a:rPr lang="zh-CN" altLang="en-US" dirty="0"/>
              <a:t>并且为了实现对于</a:t>
            </a:r>
            <a:r>
              <a:rPr lang="en-US" altLang="zh-CN" dirty="0"/>
              <a:t>value</a:t>
            </a:r>
            <a:r>
              <a:rPr lang="zh-CN" altLang="en-US" dirty="0"/>
              <a:t>的响应式，我们定义了‘</a:t>
            </a:r>
            <a:r>
              <a:rPr lang="en-US" altLang="zh-CN" dirty="0" err="1"/>
              <a:t>update:value</a:t>
            </a:r>
            <a:r>
              <a:rPr lang="zh-CN" altLang="en-US" dirty="0"/>
              <a:t>’的</a:t>
            </a:r>
            <a:r>
              <a:rPr lang="en-US" altLang="zh-CN" dirty="0"/>
              <a:t>emit</a:t>
            </a:r>
            <a:r>
              <a:rPr lang="zh-CN" altLang="en-US" dirty="0"/>
              <a:t>事件。</a:t>
            </a:r>
          </a:p>
        </p:txBody>
      </p:sp>
      <p:sp>
        <p:nvSpPr>
          <p:cNvPr id="24" name="文本占位符 23"/>
          <p:cNvSpPr>
            <a:spLocks noGrp="1"/>
          </p:cNvSpPr>
          <p:nvPr>
            <p:ph type="body" sz="half" idx="19"/>
          </p:nvPr>
        </p:nvSpPr>
        <p:spPr>
          <a:xfrm>
            <a:off x="6914589" y="4501484"/>
            <a:ext cx="2949178" cy="526040"/>
          </a:xfrm>
        </p:spPr>
        <p:txBody>
          <a:bodyPr/>
          <a:lstStyle/>
          <a:p>
            <a:r>
              <a:rPr lang="en-US" altLang="zh-CN" dirty="0"/>
              <a:t>2. props</a:t>
            </a:r>
            <a:r>
              <a:rPr lang="zh-CN" altLang="en-US" dirty="0"/>
              <a:t>定义</a:t>
            </a:r>
          </a:p>
        </p:txBody>
      </p:sp>
      <p:sp>
        <p:nvSpPr>
          <p:cNvPr id="25" name="文本占位符 24"/>
          <p:cNvSpPr>
            <a:spLocks noGrp="1"/>
          </p:cNvSpPr>
          <p:nvPr>
            <p:ph type="body" sz="half" idx="20"/>
          </p:nvPr>
        </p:nvSpPr>
        <p:spPr>
          <a:xfrm>
            <a:off x="6915455" y="4826255"/>
            <a:ext cx="4118887" cy="1418582"/>
          </a:xfrm>
        </p:spPr>
        <p:txBody>
          <a:bodyPr>
            <a:normAutofit/>
          </a:bodyPr>
          <a:lstStyle/>
          <a:p>
            <a:r>
              <a:rPr lang="zh-CN" altLang="en-US" dirty="0"/>
              <a:t>定义了</a:t>
            </a:r>
            <a:r>
              <a:rPr lang="en-US" altLang="zh-CN" dirty="0"/>
              <a:t>props</a:t>
            </a:r>
            <a:r>
              <a:rPr lang="zh-CN" altLang="en-US" dirty="0"/>
              <a:t>中的属性，包含了最重要的</a:t>
            </a:r>
            <a:r>
              <a:rPr lang="en-US" altLang="zh-CN" dirty="0"/>
              <a:t>value</a:t>
            </a:r>
            <a:r>
              <a:rPr lang="zh-CN" altLang="en-US" dirty="0"/>
              <a:t>属性，还有有我们之前整理出来的</a:t>
            </a:r>
            <a:r>
              <a:rPr lang="en-US" altLang="zh-CN" dirty="0"/>
              <a:t>disabled</a:t>
            </a:r>
            <a:r>
              <a:rPr lang="zh-CN" altLang="en-US" dirty="0"/>
              <a:t>（控制禁用状态），</a:t>
            </a:r>
            <a:r>
              <a:rPr lang="en-US" altLang="zh-CN" dirty="0"/>
              <a:t>hint</a:t>
            </a:r>
            <a:r>
              <a:rPr lang="zh-CN" altLang="en-US" dirty="0"/>
              <a:t>（输入提示）等</a:t>
            </a:r>
          </a:p>
        </p:txBody>
      </p:sp>
      <p:sp>
        <p:nvSpPr>
          <p:cNvPr id="5" name="灯片编号占位符 4"/>
          <p:cNvSpPr>
            <a:spLocks noGrp="1"/>
          </p:cNvSpPr>
          <p:nvPr>
            <p:ph type="sldNum" sz="quarter" idx="23"/>
          </p:nvPr>
        </p:nvSpPr>
        <p:spPr/>
        <p:txBody>
          <a:bodyPr/>
          <a:lstStyle/>
          <a:p>
            <a:fld id="{8045E168-1219-CD4A-80ED-4291B526AB8C}" type="slidenum">
              <a:rPr kumimoji="1" lang="zh-CN" altLang="en-US" smtClean="0"/>
              <a:t>13</a:t>
            </a:fld>
            <a:endParaRPr kumimoji="1" lang="zh-CN" altLang="en-US" dirty="0"/>
          </a:p>
        </p:txBody>
      </p:sp>
      <p:pic>
        <p:nvPicPr>
          <p:cNvPr id="33" name="图片 32"/>
          <p:cNvPicPr>
            <a:picLocks noChangeAspect="1"/>
          </p:cNvPicPr>
          <p:nvPr/>
        </p:nvPicPr>
        <p:blipFill>
          <a:blip r:embed="rId2"/>
          <a:stretch>
            <a:fillRect/>
          </a:stretch>
        </p:blipFill>
        <p:spPr>
          <a:xfrm>
            <a:off x="728626" y="1624907"/>
            <a:ext cx="4138270" cy="2511664"/>
          </a:xfrm>
          <a:prstGeom prst="rect">
            <a:avLst/>
          </a:prstGeom>
        </p:spPr>
      </p:pic>
      <p:pic>
        <p:nvPicPr>
          <p:cNvPr id="34" name="图片 33"/>
          <p:cNvPicPr>
            <a:picLocks noChangeAspect="1"/>
          </p:cNvPicPr>
          <p:nvPr/>
        </p:nvPicPr>
        <p:blipFill>
          <a:blip r:embed="rId3"/>
          <a:stretch>
            <a:fillRect/>
          </a:stretch>
        </p:blipFill>
        <p:spPr>
          <a:xfrm>
            <a:off x="6913723" y="1630009"/>
            <a:ext cx="4119754" cy="2001465"/>
          </a:xfrm>
          <a:prstGeom prst="rect">
            <a:avLst/>
          </a:prstGeom>
        </p:spPr>
      </p:pic>
    </p:spTree>
    <p:extLst>
      <p:ext uri="{BB962C8B-B14F-4D97-AF65-F5344CB8AC3E}">
        <p14:creationId xmlns:p14="http://schemas.microsoft.com/office/powerpoint/2010/main" val="351435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7"/>
          </p:nvPr>
        </p:nvSpPr>
        <p:spPr/>
        <p:txBody>
          <a:bodyPr/>
          <a:lstStyle/>
          <a:p>
            <a:fld id="{8045E168-1219-CD4A-80ED-4291B526AB8C}" type="slidenum">
              <a:rPr kumimoji="1" lang="zh-CN" altLang="en-US" smtClean="0"/>
              <a:t>14</a:t>
            </a:fld>
            <a:endParaRPr kumimoji="1" lang="zh-CN" altLang="en-US" dirty="0"/>
          </a:p>
        </p:txBody>
      </p:sp>
      <p:pic>
        <p:nvPicPr>
          <p:cNvPr id="15" name="图片 14"/>
          <p:cNvPicPr>
            <a:picLocks noChangeAspect="1"/>
          </p:cNvPicPr>
          <p:nvPr/>
        </p:nvPicPr>
        <p:blipFill>
          <a:blip r:embed="rId2"/>
          <a:stretch>
            <a:fillRect/>
          </a:stretch>
        </p:blipFill>
        <p:spPr>
          <a:xfrm>
            <a:off x="450354" y="356421"/>
            <a:ext cx="3884836" cy="3954321"/>
          </a:xfrm>
          <a:prstGeom prst="rect">
            <a:avLst/>
          </a:prstGeom>
        </p:spPr>
      </p:pic>
      <p:sp>
        <p:nvSpPr>
          <p:cNvPr id="18" name="文本框 17"/>
          <p:cNvSpPr txBox="1"/>
          <p:nvPr/>
        </p:nvSpPr>
        <p:spPr>
          <a:xfrm>
            <a:off x="345851" y="4894217"/>
            <a:ext cx="11316998" cy="830997"/>
          </a:xfrm>
          <a:prstGeom prst="rect">
            <a:avLst/>
          </a:prstGeom>
          <a:noFill/>
        </p:spPr>
        <p:txBody>
          <a:bodyPr wrap="square" rtlCol="0">
            <a:spAutoFit/>
          </a:bodyPr>
          <a:lstStyle/>
          <a:p>
            <a:r>
              <a:rPr lang="zh-CN" altLang="en-US" sz="1600" dirty="0">
                <a:latin typeface="Arial" panose="020B0604020202020204" pitchFamily="34" charset="0"/>
                <a:cs typeface="Arial" panose="020B0604020202020204" pitchFamily="34" charset="0"/>
              </a:rPr>
              <a:t>这是组件的</a:t>
            </a:r>
            <a:r>
              <a:rPr lang="en-US" altLang="zh-CN" sz="1600" dirty="0">
                <a:latin typeface="Arial" panose="020B0604020202020204" pitchFamily="34" charset="0"/>
                <a:cs typeface="Arial" panose="020B0604020202020204" pitchFamily="34" charset="0"/>
              </a:rPr>
              <a:t>HTML</a:t>
            </a:r>
            <a:r>
              <a:rPr lang="zh-CN" altLang="en-US" sz="1600" dirty="0">
                <a:latin typeface="Arial" panose="020B0604020202020204" pitchFamily="34" charset="0"/>
                <a:cs typeface="Arial" panose="020B0604020202020204" pitchFamily="34" charset="0"/>
              </a:rPr>
              <a:t>结构，</a:t>
            </a:r>
            <a:r>
              <a:rPr lang="en-US" altLang="zh-CN" sz="1600" dirty="0" err="1">
                <a:latin typeface="Arial" panose="020B0604020202020204" pitchFamily="34" charset="0"/>
                <a:cs typeface="Arial" panose="020B0604020202020204" pitchFamily="34" charset="0"/>
              </a:rPr>
              <a:t>InputBody</a:t>
            </a:r>
            <a:r>
              <a:rPr lang="zh-CN" altLang="en-US" sz="1600" dirty="0">
                <a:latin typeface="Arial" panose="020B0604020202020204" pitchFamily="34" charset="0"/>
                <a:cs typeface="Arial" panose="020B0604020202020204" pitchFamily="34" charset="0"/>
              </a:rPr>
              <a:t>是输入框主体部分，可以注意到我们为</a:t>
            </a:r>
            <a:r>
              <a:rPr lang="en-US" altLang="zh-CN" sz="1600" dirty="0">
                <a:latin typeface="Arial" panose="020B0604020202020204" pitchFamily="34" charset="0"/>
                <a:cs typeface="Arial" panose="020B0604020202020204" pitchFamily="34" charset="0"/>
              </a:rPr>
              <a:t>input</a:t>
            </a:r>
            <a:r>
              <a:rPr lang="zh-CN" altLang="en-US" sz="1600" dirty="0">
                <a:latin typeface="Arial" panose="020B0604020202020204" pitchFamily="34" charset="0"/>
                <a:cs typeface="Arial" panose="020B0604020202020204" pitchFamily="34" charset="0"/>
              </a:rPr>
              <a:t>绑定了三个事件：</a:t>
            </a:r>
            <a:r>
              <a:rPr lang="en-US" altLang="zh-CN" sz="1600" dirty="0">
                <a:latin typeface="Arial" panose="020B0604020202020204" pitchFamily="34" charset="0"/>
                <a:cs typeface="Arial" panose="020B0604020202020204" pitchFamily="34" charset="0"/>
              </a:rPr>
              <a:t>focus</a:t>
            </a:r>
            <a:r>
              <a:rPr lang="zh-CN" alt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blur</a:t>
            </a:r>
            <a:r>
              <a:rPr lang="zh-CN" altLang="en-US" sz="1600" dirty="0">
                <a:latin typeface="Arial" panose="020B0604020202020204" pitchFamily="34" charset="0"/>
                <a:cs typeface="Arial" panose="020B0604020202020204" pitchFamily="34" charset="0"/>
              </a:rPr>
              <a:t>以及</a:t>
            </a:r>
            <a:r>
              <a:rPr lang="en-US" altLang="zh-CN" sz="1600" dirty="0">
                <a:latin typeface="Arial" panose="020B0604020202020204" pitchFamily="34" charset="0"/>
                <a:cs typeface="Arial" panose="020B0604020202020204" pitchFamily="34" charset="0"/>
              </a:rPr>
              <a:t>input</a:t>
            </a:r>
            <a:r>
              <a:rPr lang="zh-CN" altLang="en-US" sz="1600" dirty="0">
                <a:latin typeface="Arial" panose="020B0604020202020204" pitchFamily="34" charset="0"/>
                <a:cs typeface="Arial" panose="020B0604020202020204" pitchFamily="34" charset="0"/>
              </a:rPr>
              <a:t>。而之前整理出来的</a:t>
            </a:r>
            <a:r>
              <a:rPr lang="en-US" altLang="zh-CN" sz="1600" dirty="0">
                <a:latin typeface="Arial" panose="020B0604020202020204" pitchFamily="34" charset="0"/>
                <a:cs typeface="Arial" panose="020B0604020202020204" pitchFamily="34" charset="0"/>
              </a:rPr>
              <a:t>focus</a:t>
            </a:r>
            <a:r>
              <a:rPr lang="zh-CN" altLang="en-US" sz="1600" dirty="0">
                <a:latin typeface="Arial" panose="020B0604020202020204" pitchFamily="34" charset="0"/>
                <a:cs typeface="Arial" panose="020B0604020202020204" pitchFamily="34" charset="0"/>
              </a:rPr>
              <a:t>的时候改变边框颜色的功能，并没有在</a:t>
            </a:r>
            <a:r>
              <a:rPr lang="en-US" altLang="zh-CN" sz="1600" dirty="0" err="1">
                <a:latin typeface="Arial" panose="020B0604020202020204" pitchFamily="34" charset="0"/>
                <a:cs typeface="Arial" panose="020B0604020202020204" pitchFamily="34" charset="0"/>
              </a:rPr>
              <a:t>handleFocus</a:t>
            </a:r>
            <a:r>
              <a:rPr lang="zh-CN" altLang="en-US" sz="1600" dirty="0">
                <a:latin typeface="Arial" panose="020B0604020202020204" pitchFamily="34" charset="0"/>
                <a:cs typeface="Arial" panose="020B0604020202020204" pitchFamily="34" charset="0"/>
              </a:rPr>
              <a:t>中处理，而是使用了</a:t>
            </a:r>
            <a:r>
              <a:rPr lang="en-US" altLang="zh-CN" sz="1600" dirty="0">
                <a:latin typeface="Arial" panose="020B0604020202020204" pitchFamily="34" charset="0"/>
                <a:cs typeface="Arial" panose="020B0604020202020204" pitchFamily="34" charset="0"/>
              </a:rPr>
              <a:t>CSS</a:t>
            </a:r>
            <a:r>
              <a:rPr lang="zh-CN" altLang="en-US" sz="1600" dirty="0">
                <a:latin typeface="Arial" panose="020B0604020202020204" pitchFamily="34" charset="0"/>
                <a:cs typeface="Arial" panose="020B0604020202020204" pitchFamily="34" charset="0"/>
              </a:rPr>
              <a:t>中的“</a:t>
            </a:r>
            <a:r>
              <a:rPr lang="en-US" altLang="zh-CN" sz="1600" dirty="0">
                <a:latin typeface="Arial" panose="020B0604020202020204" pitchFamily="34" charset="0"/>
                <a:cs typeface="Arial" panose="020B0604020202020204" pitchFamily="34" charset="0"/>
              </a:rPr>
              <a:t>:focus-within</a:t>
            </a:r>
            <a:r>
              <a:rPr lang="zh-CN" altLang="en-US" sz="1600" dirty="0">
                <a:latin typeface="Arial" panose="020B0604020202020204" pitchFamily="34" charset="0"/>
                <a:cs typeface="Arial" panose="020B0604020202020204" pitchFamily="34" charset="0"/>
              </a:rPr>
              <a:t>”伪类</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表示一个元素获得焦点，或，该元素的后代元素获得焦点</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a:t>
            </a:r>
          </a:p>
        </p:txBody>
      </p:sp>
      <p:pic>
        <p:nvPicPr>
          <p:cNvPr id="19" name="图片 18"/>
          <p:cNvPicPr>
            <a:picLocks noChangeAspect="1"/>
          </p:cNvPicPr>
          <p:nvPr/>
        </p:nvPicPr>
        <p:blipFill>
          <a:blip r:embed="rId3"/>
          <a:stretch>
            <a:fillRect/>
          </a:stretch>
        </p:blipFill>
        <p:spPr>
          <a:xfrm>
            <a:off x="8463359" y="356420"/>
            <a:ext cx="3199490" cy="2613229"/>
          </a:xfrm>
          <a:prstGeom prst="rect">
            <a:avLst/>
          </a:prstGeom>
        </p:spPr>
      </p:pic>
      <p:pic>
        <p:nvPicPr>
          <p:cNvPr id="20" name="图片 19"/>
          <p:cNvPicPr>
            <a:picLocks noChangeAspect="1"/>
          </p:cNvPicPr>
          <p:nvPr/>
        </p:nvPicPr>
        <p:blipFill>
          <a:blip r:embed="rId4"/>
          <a:stretch>
            <a:fillRect/>
          </a:stretch>
        </p:blipFill>
        <p:spPr>
          <a:xfrm>
            <a:off x="4620776" y="356420"/>
            <a:ext cx="3556997" cy="3954321"/>
          </a:xfrm>
          <a:prstGeom prst="rect">
            <a:avLst/>
          </a:prstGeom>
        </p:spPr>
      </p:pic>
      <p:pic>
        <p:nvPicPr>
          <p:cNvPr id="21" name="图片 20"/>
          <p:cNvPicPr>
            <a:picLocks noChangeAspect="1"/>
          </p:cNvPicPr>
          <p:nvPr/>
        </p:nvPicPr>
        <p:blipFill>
          <a:blip r:embed="rId5"/>
          <a:stretch>
            <a:fillRect/>
          </a:stretch>
        </p:blipFill>
        <p:spPr>
          <a:xfrm>
            <a:off x="8463359" y="3459813"/>
            <a:ext cx="3199490" cy="850928"/>
          </a:xfrm>
          <a:prstGeom prst="rect">
            <a:avLst/>
          </a:prstGeom>
        </p:spPr>
      </p:pic>
    </p:spTree>
    <p:extLst>
      <p:ext uri="{BB962C8B-B14F-4D97-AF65-F5344CB8AC3E}">
        <p14:creationId xmlns:p14="http://schemas.microsoft.com/office/powerpoint/2010/main" val="105398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Checkbox</a:t>
            </a:r>
            <a:r>
              <a:rPr lang="zh-CN" altLang="en-US" dirty="0"/>
              <a:t>组件开发</a:t>
            </a:r>
            <a:r>
              <a:rPr lang="en-US" altLang="zh-CN" dirty="0"/>
              <a:t>-</a:t>
            </a:r>
            <a:r>
              <a:rPr lang="zh-CN" altLang="en-US" dirty="0"/>
              <a:t>需求整理</a:t>
            </a:r>
          </a:p>
        </p:txBody>
      </p:sp>
      <p:sp>
        <p:nvSpPr>
          <p:cNvPr id="5" name="灯片编号占位符 4"/>
          <p:cNvSpPr>
            <a:spLocks noGrp="1"/>
          </p:cNvSpPr>
          <p:nvPr>
            <p:ph type="sldNum" sz="quarter" idx="17"/>
          </p:nvPr>
        </p:nvSpPr>
        <p:spPr/>
        <p:txBody>
          <a:bodyPr/>
          <a:lstStyle/>
          <a:p>
            <a:fld id="{8045E168-1219-CD4A-80ED-4291B526AB8C}" type="slidenum">
              <a:rPr kumimoji="1" lang="zh-CN" altLang="en-US" smtClean="0"/>
              <a:t>15</a:t>
            </a:fld>
            <a:endParaRPr kumimoji="1" lang="zh-CN" altLang="en-US" dirty="0"/>
          </a:p>
        </p:txBody>
      </p:sp>
      <p:sp>
        <p:nvSpPr>
          <p:cNvPr id="4" name="内容占位符 3"/>
          <p:cNvSpPr>
            <a:spLocks noGrp="1"/>
          </p:cNvSpPr>
          <p:nvPr>
            <p:ph sz="quarter" idx="14"/>
          </p:nvPr>
        </p:nvSpPr>
        <p:spPr/>
        <p:txBody>
          <a:bodyPr>
            <a:normAutofit/>
          </a:bodyPr>
          <a:lstStyle/>
          <a:p>
            <a:r>
              <a:rPr lang="zh-CN" altLang="en-US" sz="1400" dirty="0"/>
              <a:t>从右侧的</a:t>
            </a:r>
            <a:r>
              <a:rPr lang="en-US" altLang="zh-CN" sz="1400" dirty="0"/>
              <a:t>GUI</a:t>
            </a:r>
            <a:r>
              <a:rPr lang="zh-CN" altLang="en-US" sz="1400" dirty="0"/>
              <a:t>中，能够整理出哪些需求呢？</a:t>
            </a:r>
            <a:endParaRPr lang="en-US" altLang="zh-CN" sz="1400" dirty="0"/>
          </a:p>
          <a:p>
            <a:pPr marL="285750" indent="-285750">
              <a:buFont typeface="Arial" panose="020B0604020202020204" pitchFamily="34" charset="0"/>
              <a:buChar char="•"/>
            </a:pPr>
            <a:r>
              <a:rPr lang="en-US" altLang="zh-CN" sz="1400" dirty="0"/>
              <a:t>hover</a:t>
            </a:r>
            <a:r>
              <a:rPr lang="zh-CN" altLang="en-US" sz="1400" dirty="0"/>
              <a:t>状态变化</a:t>
            </a:r>
            <a:endParaRPr lang="en-US" altLang="zh-CN" sz="1400" dirty="0"/>
          </a:p>
          <a:p>
            <a:r>
              <a:rPr lang="zh-CN" altLang="en-US" dirty="0"/>
              <a:t>代表需要处理对应样式</a:t>
            </a:r>
            <a:endParaRPr lang="en-US" altLang="zh-CN" dirty="0"/>
          </a:p>
          <a:p>
            <a:pPr marL="285750" indent="-285750">
              <a:buFont typeface="Arial" panose="020B0604020202020204" pitchFamily="34" charset="0"/>
              <a:buChar char="•"/>
            </a:pPr>
            <a:r>
              <a:rPr lang="zh-CN" altLang="en-US" sz="1400" dirty="0"/>
              <a:t>禁用状态</a:t>
            </a:r>
            <a:endParaRPr lang="en-US" altLang="zh-CN" sz="1400" dirty="0"/>
          </a:p>
          <a:p>
            <a:r>
              <a:rPr lang="zh-CN" altLang="en-US" dirty="0"/>
              <a:t>需要有表示禁用状态的</a:t>
            </a:r>
            <a:r>
              <a:rPr lang="en-US" altLang="zh-CN" dirty="0"/>
              <a:t>props</a:t>
            </a:r>
            <a:r>
              <a:rPr lang="zh-CN" altLang="en-US" dirty="0"/>
              <a:t>，方便用户控制</a:t>
            </a:r>
            <a:endParaRPr lang="en-US" altLang="zh-CN" dirty="0"/>
          </a:p>
          <a:p>
            <a:pPr marL="285750" indent="-285750">
              <a:buFont typeface="Arial" panose="020B0604020202020204" pitchFamily="34" charset="0"/>
              <a:buChar char="•"/>
            </a:pPr>
            <a:r>
              <a:rPr lang="zh-CN" altLang="en-US" sz="1400" dirty="0"/>
              <a:t>标签文字</a:t>
            </a:r>
            <a:endParaRPr lang="en-US" altLang="zh-CN" sz="1400" dirty="0"/>
          </a:p>
          <a:p>
            <a:r>
              <a:rPr lang="zh-CN" altLang="en-US" dirty="0"/>
              <a:t>需要有标签文字的</a:t>
            </a:r>
            <a:r>
              <a:rPr lang="en-US" altLang="zh-CN" dirty="0"/>
              <a:t>props</a:t>
            </a:r>
          </a:p>
          <a:p>
            <a:pPr marL="285750" indent="-285750">
              <a:buFont typeface="Arial" panose="020B0604020202020204" pitchFamily="34" charset="0"/>
              <a:buChar char="•"/>
            </a:pPr>
            <a:r>
              <a:rPr lang="en-US" altLang="zh-CN" sz="1400" dirty="0"/>
              <a:t>Group</a:t>
            </a:r>
          </a:p>
          <a:p>
            <a:r>
              <a:rPr lang="zh-CN" altLang="en-US" dirty="0"/>
              <a:t>会有一组</a:t>
            </a:r>
            <a:r>
              <a:rPr lang="en-US" altLang="zh-CN" dirty="0"/>
              <a:t>Checkbox</a:t>
            </a:r>
          </a:p>
          <a:p>
            <a:endParaRPr lang="en-US" altLang="zh-CN" dirty="0"/>
          </a:p>
        </p:txBody>
      </p:sp>
      <p:pic>
        <p:nvPicPr>
          <p:cNvPr id="2" name="图片 1"/>
          <p:cNvPicPr>
            <a:picLocks noChangeAspect="1"/>
          </p:cNvPicPr>
          <p:nvPr/>
        </p:nvPicPr>
        <p:blipFill>
          <a:blip r:embed="rId2"/>
          <a:stretch>
            <a:fillRect/>
          </a:stretch>
        </p:blipFill>
        <p:spPr>
          <a:xfrm>
            <a:off x="5679440" y="998662"/>
            <a:ext cx="5525374" cy="2884985"/>
          </a:xfrm>
          <a:prstGeom prst="rect">
            <a:avLst/>
          </a:prstGeom>
        </p:spPr>
      </p:pic>
    </p:spTree>
    <p:extLst>
      <p:ext uri="{BB962C8B-B14F-4D97-AF65-F5344CB8AC3E}">
        <p14:creationId xmlns:p14="http://schemas.microsoft.com/office/powerpoint/2010/main" val="355919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down)">
                                      <p:cBhvr>
                                        <p:cTn id="20" dur="500"/>
                                        <p:tgtEl>
                                          <p:spTgt spid="4">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down)">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down)">
                                      <p:cBhvr>
                                        <p:cTn id="28" dur="500"/>
                                        <p:tgtEl>
                                          <p:spTgt spid="4">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down)">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wipe(down)">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wipe(down)">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Checkbox</a:t>
            </a:r>
            <a:r>
              <a:rPr lang="zh-CN" altLang="en-US" dirty="0"/>
              <a:t>组件开发</a:t>
            </a:r>
            <a:r>
              <a:rPr lang="en-US" altLang="zh-CN" dirty="0"/>
              <a:t>-</a:t>
            </a:r>
            <a:r>
              <a:rPr lang="zh-CN" altLang="en-US" dirty="0"/>
              <a:t>编写代码</a:t>
            </a:r>
          </a:p>
        </p:txBody>
      </p:sp>
      <p:sp>
        <p:nvSpPr>
          <p:cNvPr id="9" name="内容占位符 8"/>
          <p:cNvSpPr>
            <a:spLocks noGrp="1"/>
          </p:cNvSpPr>
          <p:nvPr>
            <p:ph sz="quarter" idx="14"/>
          </p:nvPr>
        </p:nvSpPr>
        <p:spPr>
          <a:xfrm>
            <a:off x="486118" y="801195"/>
            <a:ext cx="10548224" cy="373579"/>
          </a:xfrm>
        </p:spPr>
        <p:txBody>
          <a:bodyPr>
            <a:normAutofit/>
          </a:bodyPr>
          <a:lstStyle/>
          <a:p>
            <a:r>
              <a:rPr lang="zh-CN" altLang="en-US" dirty="0"/>
              <a:t>那么经过需求整理，我们已经得出了部分需要完成的功能，那么就可以先开始编写代码。</a:t>
            </a:r>
            <a:r>
              <a:rPr lang="en-US" altLang="zh-CN" dirty="0"/>
              <a:t>checkbox</a:t>
            </a:r>
            <a:r>
              <a:rPr lang="zh-CN" altLang="en-US" dirty="0"/>
              <a:t>组件我们将使用</a:t>
            </a:r>
            <a:r>
              <a:rPr lang="en-US" altLang="zh-CN" dirty="0"/>
              <a:t>Vue-Template</a:t>
            </a:r>
            <a:r>
              <a:rPr lang="zh-CN" altLang="en-US" dirty="0"/>
              <a:t>进行编写</a:t>
            </a:r>
          </a:p>
        </p:txBody>
      </p:sp>
      <p:sp>
        <p:nvSpPr>
          <p:cNvPr id="19" name="文本占位符 18"/>
          <p:cNvSpPr>
            <a:spLocks noGrp="1"/>
          </p:cNvSpPr>
          <p:nvPr>
            <p:ph type="body" sz="half" idx="10"/>
          </p:nvPr>
        </p:nvSpPr>
        <p:spPr/>
        <p:txBody>
          <a:bodyPr>
            <a:normAutofit/>
          </a:bodyPr>
          <a:lstStyle/>
          <a:p>
            <a:r>
              <a:rPr lang="en-US" altLang="zh-CN" sz="1600" dirty="0"/>
              <a:t>1.</a:t>
            </a:r>
            <a:r>
              <a:rPr lang="zh-CN" altLang="en-US" sz="2000" dirty="0"/>
              <a:t>组件属性定义</a:t>
            </a:r>
          </a:p>
        </p:txBody>
      </p:sp>
      <p:sp>
        <p:nvSpPr>
          <p:cNvPr id="23" name="文本占位符 22"/>
          <p:cNvSpPr>
            <a:spLocks noGrp="1"/>
          </p:cNvSpPr>
          <p:nvPr>
            <p:ph type="body" sz="half" idx="18"/>
          </p:nvPr>
        </p:nvSpPr>
        <p:spPr>
          <a:xfrm>
            <a:off x="728627" y="4826255"/>
            <a:ext cx="10819906" cy="1100412"/>
          </a:xfrm>
        </p:spPr>
        <p:txBody>
          <a:bodyPr>
            <a:normAutofit/>
          </a:bodyPr>
          <a:lstStyle/>
          <a:p>
            <a:r>
              <a:rPr lang="zh-CN" altLang="en-US" sz="1800" dirty="0"/>
              <a:t>首先依旧是先看组件的定义。我们定义了四个</a:t>
            </a:r>
            <a:r>
              <a:rPr lang="en-US" altLang="zh-CN" sz="1800" dirty="0"/>
              <a:t>props</a:t>
            </a:r>
            <a:r>
              <a:rPr lang="zh-CN" altLang="en-US" sz="1800" dirty="0"/>
              <a:t>，其中</a:t>
            </a:r>
            <a:r>
              <a:rPr lang="en-US" altLang="zh-CN" sz="1800" dirty="0"/>
              <a:t>checked</a:t>
            </a:r>
            <a:r>
              <a:rPr lang="zh-CN" altLang="en-US" sz="1800" dirty="0"/>
              <a:t>作为可以被</a:t>
            </a:r>
            <a:r>
              <a:rPr lang="en-US" altLang="zh-CN" sz="1800" dirty="0"/>
              <a:t>v-model</a:t>
            </a:r>
            <a:r>
              <a:rPr lang="zh-CN" altLang="en-US" sz="1800" dirty="0"/>
              <a:t>绑定的属性，用于告知用户是否被勾选。</a:t>
            </a:r>
            <a:r>
              <a:rPr lang="en-US" altLang="zh-CN" sz="1800" dirty="0"/>
              <a:t>disabled</a:t>
            </a:r>
            <a:r>
              <a:rPr lang="zh-CN" altLang="en-US" sz="1800" dirty="0"/>
              <a:t>如同</a:t>
            </a:r>
            <a:r>
              <a:rPr lang="en-US" altLang="zh-CN" sz="1800" dirty="0"/>
              <a:t>Input</a:t>
            </a:r>
            <a:r>
              <a:rPr lang="zh-CN" altLang="en-US" sz="1800" dirty="0"/>
              <a:t>组件中一样用于表示是否禁用。我们定义了</a:t>
            </a:r>
            <a:r>
              <a:rPr lang="en-US" altLang="zh-CN" sz="1800" dirty="0" err="1"/>
              <a:t>localChecked</a:t>
            </a:r>
            <a:r>
              <a:rPr lang="zh-CN" altLang="en-US" sz="1800" dirty="0"/>
              <a:t>变量以及</a:t>
            </a:r>
            <a:r>
              <a:rPr lang="en-US" altLang="zh-CN" sz="1800" dirty="0" err="1"/>
              <a:t>isChecked</a:t>
            </a:r>
            <a:r>
              <a:rPr lang="zh-CN" altLang="en-US" sz="1800" dirty="0"/>
              <a:t>计算属性，便于组件内部控制状态以及在勾选状态变化时触发</a:t>
            </a:r>
            <a:r>
              <a:rPr lang="en-US" altLang="zh-CN" sz="1800" dirty="0"/>
              <a:t>emit</a:t>
            </a:r>
            <a:r>
              <a:rPr lang="zh-CN" altLang="en-US" sz="1800" dirty="0"/>
              <a:t>事件。</a:t>
            </a:r>
          </a:p>
        </p:txBody>
      </p:sp>
      <p:sp>
        <p:nvSpPr>
          <p:cNvPr id="5" name="灯片编号占位符 4"/>
          <p:cNvSpPr>
            <a:spLocks noGrp="1"/>
          </p:cNvSpPr>
          <p:nvPr>
            <p:ph type="sldNum" sz="quarter" idx="23"/>
          </p:nvPr>
        </p:nvSpPr>
        <p:spPr/>
        <p:txBody>
          <a:bodyPr/>
          <a:lstStyle/>
          <a:p>
            <a:fld id="{8045E168-1219-CD4A-80ED-4291B526AB8C}" type="slidenum">
              <a:rPr kumimoji="1" lang="zh-CN" altLang="en-US" smtClean="0"/>
              <a:t>16</a:t>
            </a:fld>
            <a:endParaRPr kumimoji="1" lang="zh-CN" altLang="en-US" dirty="0"/>
          </a:p>
        </p:txBody>
      </p:sp>
      <p:pic>
        <p:nvPicPr>
          <p:cNvPr id="3" name="图片 2">
            <a:extLst>
              <a:ext uri="{FF2B5EF4-FFF2-40B4-BE49-F238E27FC236}">
                <a16:creationId xmlns:a16="http://schemas.microsoft.com/office/drawing/2014/main" id="{55818280-357B-463C-9B65-1800ADB9FA0D}"/>
              </a:ext>
            </a:extLst>
          </p:cNvPr>
          <p:cNvPicPr>
            <a:picLocks noChangeAspect="1"/>
          </p:cNvPicPr>
          <p:nvPr/>
        </p:nvPicPr>
        <p:blipFill>
          <a:blip r:embed="rId2"/>
          <a:stretch>
            <a:fillRect/>
          </a:stretch>
        </p:blipFill>
        <p:spPr>
          <a:xfrm>
            <a:off x="485651" y="1386992"/>
            <a:ext cx="5724525" cy="2857500"/>
          </a:xfrm>
          <a:prstGeom prst="rect">
            <a:avLst/>
          </a:prstGeom>
        </p:spPr>
      </p:pic>
      <p:pic>
        <p:nvPicPr>
          <p:cNvPr id="10" name="图片 9">
            <a:extLst>
              <a:ext uri="{FF2B5EF4-FFF2-40B4-BE49-F238E27FC236}">
                <a16:creationId xmlns:a16="http://schemas.microsoft.com/office/drawing/2014/main" id="{9F480B25-561C-5AA3-F677-F2CA3352FF56}"/>
              </a:ext>
            </a:extLst>
          </p:cNvPr>
          <p:cNvPicPr>
            <a:picLocks noChangeAspect="1"/>
          </p:cNvPicPr>
          <p:nvPr/>
        </p:nvPicPr>
        <p:blipFill>
          <a:blip r:embed="rId3"/>
          <a:stretch>
            <a:fillRect/>
          </a:stretch>
        </p:blipFill>
        <p:spPr>
          <a:xfrm>
            <a:off x="6366716" y="1383430"/>
            <a:ext cx="5577178" cy="2857500"/>
          </a:xfrm>
          <a:prstGeom prst="rect">
            <a:avLst/>
          </a:prstGeom>
        </p:spPr>
      </p:pic>
    </p:spTree>
    <p:extLst>
      <p:ext uri="{BB962C8B-B14F-4D97-AF65-F5344CB8AC3E}">
        <p14:creationId xmlns:p14="http://schemas.microsoft.com/office/powerpoint/2010/main" val="70576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a:extLst>
              <a:ext uri="{FF2B5EF4-FFF2-40B4-BE49-F238E27FC236}">
                <a16:creationId xmlns:a16="http://schemas.microsoft.com/office/drawing/2014/main" id="{0FAD9EBC-5909-0062-5BCF-342FC1B8BC75}"/>
              </a:ext>
            </a:extLst>
          </p:cNvPr>
          <p:cNvSpPr>
            <a:spLocks noGrp="1"/>
          </p:cNvSpPr>
          <p:nvPr>
            <p:ph type="sldNum" sz="quarter" idx="17"/>
          </p:nvPr>
        </p:nvSpPr>
        <p:spPr/>
        <p:txBody>
          <a:bodyPr/>
          <a:lstStyle/>
          <a:p>
            <a:fld id="{8045E168-1219-CD4A-80ED-4291B526AB8C}" type="slidenum">
              <a:rPr kumimoji="1" lang="zh-CN" altLang="en-US" smtClean="0"/>
              <a:t>17</a:t>
            </a:fld>
            <a:endParaRPr kumimoji="1" lang="zh-CN" altLang="en-US" dirty="0"/>
          </a:p>
        </p:txBody>
      </p:sp>
      <p:pic>
        <p:nvPicPr>
          <p:cNvPr id="16" name="图片 15">
            <a:extLst>
              <a:ext uri="{FF2B5EF4-FFF2-40B4-BE49-F238E27FC236}">
                <a16:creationId xmlns:a16="http://schemas.microsoft.com/office/drawing/2014/main" id="{928A81EE-258E-4B4A-0D33-927A4ABB7CB9}"/>
              </a:ext>
            </a:extLst>
          </p:cNvPr>
          <p:cNvPicPr>
            <a:picLocks noChangeAspect="1"/>
          </p:cNvPicPr>
          <p:nvPr/>
        </p:nvPicPr>
        <p:blipFill>
          <a:blip r:embed="rId2"/>
          <a:stretch>
            <a:fillRect/>
          </a:stretch>
        </p:blipFill>
        <p:spPr>
          <a:xfrm>
            <a:off x="420552" y="75138"/>
            <a:ext cx="3609582" cy="6066018"/>
          </a:xfrm>
          <a:prstGeom prst="rect">
            <a:avLst/>
          </a:prstGeom>
        </p:spPr>
      </p:pic>
      <p:pic>
        <p:nvPicPr>
          <p:cNvPr id="20" name="图片 19">
            <a:extLst>
              <a:ext uri="{FF2B5EF4-FFF2-40B4-BE49-F238E27FC236}">
                <a16:creationId xmlns:a16="http://schemas.microsoft.com/office/drawing/2014/main" id="{9E3B6201-6596-2CAA-BA11-2208B826AADC}"/>
              </a:ext>
            </a:extLst>
          </p:cNvPr>
          <p:cNvPicPr>
            <a:picLocks noChangeAspect="1"/>
          </p:cNvPicPr>
          <p:nvPr/>
        </p:nvPicPr>
        <p:blipFill>
          <a:blip r:embed="rId3"/>
          <a:stretch>
            <a:fillRect/>
          </a:stretch>
        </p:blipFill>
        <p:spPr>
          <a:xfrm>
            <a:off x="4279547" y="75138"/>
            <a:ext cx="3114675" cy="2838450"/>
          </a:xfrm>
          <a:prstGeom prst="rect">
            <a:avLst/>
          </a:prstGeom>
        </p:spPr>
      </p:pic>
      <p:pic>
        <p:nvPicPr>
          <p:cNvPr id="22" name="图片 21">
            <a:extLst>
              <a:ext uri="{FF2B5EF4-FFF2-40B4-BE49-F238E27FC236}">
                <a16:creationId xmlns:a16="http://schemas.microsoft.com/office/drawing/2014/main" id="{BF4A98C9-39AE-EFDA-4CB3-2BF5B0B38A2B}"/>
              </a:ext>
            </a:extLst>
          </p:cNvPr>
          <p:cNvPicPr>
            <a:picLocks noChangeAspect="1"/>
          </p:cNvPicPr>
          <p:nvPr/>
        </p:nvPicPr>
        <p:blipFill>
          <a:blip r:embed="rId4"/>
          <a:stretch>
            <a:fillRect/>
          </a:stretch>
        </p:blipFill>
        <p:spPr>
          <a:xfrm>
            <a:off x="7643636" y="94933"/>
            <a:ext cx="4400550" cy="2095500"/>
          </a:xfrm>
          <a:prstGeom prst="rect">
            <a:avLst/>
          </a:prstGeom>
        </p:spPr>
      </p:pic>
      <p:pic>
        <p:nvPicPr>
          <p:cNvPr id="24" name="图片 23">
            <a:extLst>
              <a:ext uri="{FF2B5EF4-FFF2-40B4-BE49-F238E27FC236}">
                <a16:creationId xmlns:a16="http://schemas.microsoft.com/office/drawing/2014/main" id="{83876841-0619-11D3-0B0C-268F3A8F0CCD}"/>
              </a:ext>
            </a:extLst>
          </p:cNvPr>
          <p:cNvPicPr>
            <a:picLocks noChangeAspect="1"/>
          </p:cNvPicPr>
          <p:nvPr/>
        </p:nvPicPr>
        <p:blipFill>
          <a:blip r:embed="rId5"/>
          <a:stretch>
            <a:fillRect/>
          </a:stretch>
        </p:blipFill>
        <p:spPr>
          <a:xfrm>
            <a:off x="7643636" y="2361107"/>
            <a:ext cx="4400550" cy="1696045"/>
          </a:xfrm>
          <a:prstGeom prst="rect">
            <a:avLst/>
          </a:prstGeom>
        </p:spPr>
      </p:pic>
      <p:sp>
        <p:nvSpPr>
          <p:cNvPr id="25" name="文本框 24">
            <a:extLst>
              <a:ext uri="{FF2B5EF4-FFF2-40B4-BE49-F238E27FC236}">
                <a16:creationId xmlns:a16="http://schemas.microsoft.com/office/drawing/2014/main" id="{FE268427-C573-FDCA-3B3E-BEBE3C2FFC17}"/>
              </a:ext>
            </a:extLst>
          </p:cNvPr>
          <p:cNvSpPr txBox="1"/>
          <p:nvPr/>
        </p:nvSpPr>
        <p:spPr>
          <a:xfrm>
            <a:off x="4279547" y="4667568"/>
            <a:ext cx="7764640" cy="923330"/>
          </a:xfrm>
          <a:prstGeom prst="rect">
            <a:avLst/>
          </a:prstGeom>
          <a:noFill/>
        </p:spPr>
        <p:txBody>
          <a:bodyPr wrap="square" rtlCol="0">
            <a:spAutoFit/>
          </a:bodyPr>
          <a:lstStyle/>
          <a:p>
            <a:r>
              <a:rPr lang="zh-CN" altLang="en-US" dirty="0"/>
              <a:t>使用了默认插槽来作为</a:t>
            </a:r>
            <a:r>
              <a:rPr lang="en-US" altLang="zh-CN" dirty="0"/>
              <a:t>label</a:t>
            </a:r>
            <a:r>
              <a:rPr lang="zh-CN" altLang="en-US" dirty="0"/>
              <a:t>的自定义，并且我们隐藏了原生的</a:t>
            </a:r>
            <a:r>
              <a:rPr lang="en-US" altLang="zh-CN" dirty="0"/>
              <a:t>checkbox</a:t>
            </a:r>
            <a:r>
              <a:rPr lang="zh-CN" altLang="en-US" dirty="0"/>
              <a:t>，因为原生输入框的样式不可自定义，因此我们自定义了“</a:t>
            </a:r>
            <a:r>
              <a:rPr lang="en-US" altLang="zh-CN" dirty="0"/>
              <a:t>.</a:t>
            </a:r>
            <a:r>
              <a:rPr lang="en-US" altLang="zh-CN" dirty="0" err="1"/>
              <a:t>su</a:t>
            </a:r>
            <a:r>
              <a:rPr lang="en-US" altLang="zh-CN" dirty="0"/>
              <a:t>-</a:t>
            </a:r>
            <a:r>
              <a:rPr lang="en-US" altLang="zh-CN" dirty="0" err="1"/>
              <a:t>checkbox__inner</a:t>
            </a:r>
            <a:r>
              <a:rPr lang="zh-CN" altLang="en-US" dirty="0"/>
              <a:t>”来实现</a:t>
            </a:r>
            <a:r>
              <a:rPr lang="en-US" altLang="zh-CN" dirty="0"/>
              <a:t>GUI</a:t>
            </a:r>
            <a:r>
              <a:rPr lang="zh-CN" altLang="en-US" dirty="0"/>
              <a:t>中的样式，通过</a:t>
            </a:r>
            <a:r>
              <a:rPr lang="en-US" altLang="zh-CN" dirty="0"/>
              <a:t>:hover</a:t>
            </a:r>
            <a:r>
              <a:rPr lang="zh-CN" altLang="en-US" dirty="0"/>
              <a:t>伪类实现</a:t>
            </a:r>
            <a:r>
              <a:rPr lang="en-US" altLang="zh-CN" dirty="0"/>
              <a:t>hover</a:t>
            </a:r>
            <a:r>
              <a:rPr lang="zh-CN" altLang="en-US" dirty="0"/>
              <a:t>状态的样式。</a:t>
            </a:r>
          </a:p>
        </p:txBody>
      </p:sp>
    </p:spTree>
    <p:extLst>
      <p:ext uri="{BB962C8B-B14F-4D97-AF65-F5344CB8AC3E}">
        <p14:creationId xmlns:p14="http://schemas.microsoft.com/office/powerpoint/2010/main" val="292284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Checkbox-group</a:t>
            </a:r>
            <a:r>
              <a:rPr lang="zh-CN" altLang="en-US" dirty="0"/>
              <a:t>组件开发</a:t>
            </a:r>
            <a:r>
              <a:rPr lang="en-US" altLang="zh-CN" dirty="0"/>
              <a:t>-</a:t>
            </a:r>
            <a:r>
              <a:rPr lang="zh-CN" altLang="en-US" dirty="0"/>
              <a:t>编写代码</a:t>
            </a:r>
          </a:p>
        </p:txBody>
      </p:sp>
      <p:sp>
        <p:nvSpPr>
          <p:cNvPr id="23" name="文本占位符 22"/>
          <p:cNvSpPr>
            <a:spLocks noGrp="1"/>
          </p:cNvSpPr>
          <p:nvPr>
            <p:ph type="body" sz="half" idx="18"/>
          </p:nvPr>
        </p:nvSpPr>
        <p:spPr>
          <a:xfrm>
            <a:off x="485650" y="875144"/>
            <a:ext cx="10972571" cy="783682"/>
          </a:xfrm>
        </p:spPr>
        <p:txBody>
          <a:bodyPr>
            <a:normAutofit/>
          </a:bodyPr>
          <a:lstStyle/>
          <a:p>
            <a:r>
              <a:rPr lang="en-US" altLang="zh-CN" sz="1600" dirty="0"/>
              <a:t>checkbox-group</a:t>
            </a:r>
            <a:r>
              <a:rPr lang="zh-CN" altLang="en-US" sz="1600" dirty="0"/>
              <a:t>顾名思义就是一组</a:t>
            </a:r>
            <a:r>
              <a:rPr lang="en-US" altLang="zh-CN" sz="1600" dirty="0"/>
              <a:t>checkbox,</a:t>
            </a:r>
            <a:r>
              <a:rPr lang="zh-CN" altLang="en-US" sz="1600" dirty="0"/>
              <a:t>因此我们定义了</a:t>
            </a:r>
            <a:r>
              <a:rPr lang="en-US" altLang="zh-CN" sz="1600" dirty="0"/>
              <a:t>option</a:t>
            </a:r>
            <a:r>
              <a:rPr lang="zh-CN" altLang="en-US" sz="1600" dirty="0"/>
              <a:t>属性，它是一个数组，类型为</a:t>
            </a:r>
            <a:r>
              <a:rPr lang="en-US" altLang="zh-CN" sz="1600" dirty="0" err="1"/>
              <a:t>CheckboxGroupOption</a:t>
            </a:r>
            <a:r>
              <a:rPr lang="zh-CN" altLang="en-US" sz="1600" dirty="0"/>
              <a:t>，</a:t>
            </a:r>
            <a:endParaRPr lang="en-US" altLang="zh-CN" sz="1600" dirty="0"/>
          </a:p>
          <a:p>
            <a:r>
              <a:rPr lang="zh-CN" altLang="en-US" sz="1600" dirty="0"/>
              <a:t>用于在</a:t>
            </a:r>
            <a:r>
              <a:rPr lang="en-US" altLang="zh-CN" sz="1600" dirty="0"/>
              <a:t>v-for</a:t>
            </a:r>
            <a:r>
              <a:rPr lang="zh-CN" altLang="en-US" sz="1600" dirty="0"/>
              <a:t>中为</a:t>
            </a:r>
            <a:r>
              <a:rPr lang="en-US" altLang="zh-CN" sz="1600" dirty="0"/>
              <a:t>checkbox</a:t>
            </a:r>
            <a:r>
              <a:rPr lang="zh-CN" altLang="en-US" sz="1600" dirty="0"/>
              <a:t>提供</a:t>
            </a:r>
            <a:r>
              <a:rPr lang="en-US" altLang="zh-CN" sz="1600" dirty="0"/>
              <a:t>label</a:t>
            </a:r>
            <a:r>
              <a:rPr lang="zh-CN" altLang="en-US" sz="1600" dirty="0"/>
              <a:t>，</a:t>
            </a:r>
            <a:r>
              <a:rPr lang="en-US" altLang="zh-CN" sz="1600" dirty="0"/>
              <a:t>value</a:t>
            </a:r>
            <a:r>
              <a:rPr lang="zh-CN" altLang="en-US" sz="1600" dirty="0"/>
              <a:t>等属性。</a:t>
            </a:r>
            <a:r>
              <a:rPr lang="en-US" altLang="zh-CN" sz="1600" dirty="0"/>
              <a:t>props</a:t>
            </a:r>
            <a:r>
              <a:rPr lang="zh-CN" altLang="en-US" sz="1600" dirty="0"/>
              <a:t>中的</a:t>
            </a:r>
            <a:r>
              <a:rPr lang="en-US" altLang="zh-CN" sz="1600" dirty="0"/>
              <a:t>value</a:t>
            </a:r>
            <a:r>
              <a:rPr lang="zh-CN" altLang="en-US" sz="1600" dirty="0"/>
              <a:t>是</a:t>
            </a:r>
            <a:r>
              <a:rPr lang="en-US" altLang="zh-CN" sz="1600" dirty="0"/>
              <a:t>group</a:t>
            </a:r>
            <a:r>
              <a:rPr lang="zh-CN" altLang="en-US" sz="1600" dirty="0"/>
              <a:t>真正的值，表示当前勾选了哪些值。</a:t>
            </a:r>
          </a:p>
        </p:txBody>
      </p:sp>
      <p:sp>
        <p:nvSpPr>
          <p:cNvPr id="5" name="灯片编号占位符 4"/>
          <p:cNvSpPr>
            <a:spLocks noGrp="1"/>
          </p:cNvSpPr>
          <p:nvPr>
            <p:ph type="sldNum" sz="quarter" idx="2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5E168-1219-CD4A-80ED-4291B526AB8C}" type="slidenum">
              <a:rPr kumimoji="1" lang="zh-CN" altLang="en-US" sz="700" b="0" i="0" u="none" strike="noStrike" kern="1200" cap="none" spc="0" normalizeH="0" baseline="0" noProof="0" smtClean="0">
                <a:ln>
                  <a:noFill/>
                </a:ln>
                <a:solidFill>
                  <a:prstClr val="white">
                    <a:lumMod val="65000"/>
                  </a:prstClr>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700" b="0" i="0" u="none" strike="noStrike" kern="1200" cap="none" spc="0" normalizeH="0" baseline="0" noProof="0" dirty="0">
              <a:ln>
                <a:noFill/>
              </a:ln>
              <a:solidFill>
                <a:prstClr val="white">
                  <a:lumMod val="65000"/>
                </a:prstClr>
              </a:solidFill>
              <a:effectLst/>
              <a:uLnTx/>
              <a:uFillTx/>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7E5C700A-1206-17A6-C532-DDE1023D4749}"/>
              </a:ext>
            </a:extLst>
          </p:cNvPr>
          <p:cNvPicPr>
            <a:picLocks noChangeAspect="1"/>
          </p:cNvPicPr>
          <p:nvPr/>
        </p:nvPicPr>
        <p:blipFill>
          <a:blip r:embed="rId2"/>
          <a:stretch>
            <a:fillRect/>
          </a:stretch>
        </p:blipFill>
        <p:spPr>
          <a:xfrm>
            <a:off x="5388353" y="1885244"/>
            <a:ext cx="5143500" cy="2476500"/>
          </a:xfrm>
          <a:prstGeom prst="rect">
            <a:avLst/>
          </a:prstGeom>
        </p:spPr>
      </p:pic>
      <p:pic>
        <p:nvPicPr>
          <p:cNvPr id="16" name="图片 15">
            <a:extLst>
              <a:ext uri="{FF2B5EF4-FFF2-40B4-BE49-F238E27FC236}">
                <a16:creationId xmlns:a16="http://schemas.microsoft.com/office/drawing/2014/main" id="{3FE7CA28-8006-30F2-F453-3788D3060453}"/>
              </a:ext>
            </a:extLst>
          </p:cNvPr>
          <p:cNvPicPr>
            <a:picLocks noChangeAspect="1"/>
          </p:cNvPicPr>
          <p:nvPr/>
        </p:nvPicPr>
        <p:blipFill>
          <a:blip r:embed="rId3"/>
          <a:stretch>
            <a:fillRect/>
          </a:stretch>
        </p:blipFill>
        <p:spPr>
          <a:xfrm>
            <a:off x="639920" y="1885244"/>
            <a:ext cx="3974729" cy="4265018"/>
          </a:xfrm>
          <a:prstGeom prst="rect">
            <a:avLst/>
          </a:prstGeom>
        </p:spPr>
      </p:pic>
      <p:pic>
        <p:nvPicPr>
          <p:cNvPr id="18" name="图片 17">
            <a:extLst>
              <a:ext uri="{FF2B5EF4-FFF2-40B4-BE49-F238E27FC236}">
                <a16:creationId xmlns:a16="http://schemas.microsoft.com/office/drawing/2014/main" id="{51E31B25-6C11-A461-77AB-127B7BCF55F4}"/>
              </a:ext>
            </a:extLst>
          </p:cNvPr>
          <p:cNvPicPr>
            <a:picLocks noChangeAspect="1"/>
          </p:cNvPicPr>
          <p:nvPr/>
        </p:nvPicPr>
        <p:blipFill>
          <a:blip r:embed="rId4"/>
          <a:stretch>
            <a:fillRect/>
          </a:stretch>
        </p:blipFill>
        <p:spPr>
          <a:xfrm>
            <a:off x="5388353" y="4588162"/>
            <a:ext cx="5143500" cy="1522625"/>
          </a:xfrm>
          <a:prstGeom prst="rect">
            <a:avLst/>
          </a:prstGeom>
        </p:spPr>
      </p:pic>
    </p:spTree>
    <p:extLst>
      <p:ext uri="{BB962C8B-B14F-4D97-AF65-F5344CB8AC3E}">
        <p14:creationId xmlns:p14="http://schemas.microsoft.com/office/powerpoint/2010/main" val="2654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752150-3490-67FB-D7B6-61B534C39705}"/>
              </a:ext>
            </a:extLst>
          </p:cNvPr>
          <p:cNvSpPr>
            <a:spLocks noGrp="1"/>
          </p:cNvSpPr>
          <p:nvPr>
            <p:ph type="sldNum" sz="quarter" idx="17"/>
          </p:nvPr>
        </p:nvSpPr>
        <p:spPr/>
        <p:txBody>
          <a:bodyPr/>
          <a:lstStyle/>
          <a:p>
            <a:fld id="{8045E168-1219-CD4A-80ED-4291B526AB8C}" type="slidenum">
              <a:rPr kumimoji="1" lang="zh-CN" altLang="en-US" smtClean="0"/>
              <a:t>19</a:t>
            </a:fld>
            <a:endParaRPr kumimoji="1" lang="zh-CN" altLang="en-US" dirty="0"/>
          </a:p>
        </p:txBody>
      </p:sp>
      <p:sp>
        <p:nvSpPr>
          <p:cNvPr id="4" name="文本框 3">
            <a:extLst>
              <a:ext uri="{FF2B5EF4-FFF2-40B4-BE49-F238E27FC236}">
                <a16:creationId xmlns:a16="http://schemas.microsoft.com/office/drawing/2014/main" id="{8598241C-EBC0-0AD6-38C9-E56FC9EE74AB}"/>
              </a:ext>
            </a:extLst>
          </p:cNvPr>
          <p:cNvSpPr txBox="1"/>
          <p:nvPr/>
        </p:nvSpPr>
        <p:spPr>
          <a:xfrm>
            <a:off x="620890" y="428978"/>
            <a:ext cx="10950222" cy="923330"/>
          </a:xfrm>
          <a:prstGeom prst="rect">
            <a:avLst/>
          </a:prstGeom>
          <a:noFill/>
        </p:spPr>
        <p:txBody>
          <a:bodyPr wrap="square" rtlCol="0">
            <a:spAutoFit/>
          </a:bodyPr>
          <a:lstStyle/>
          <a:p>
            <a:r>
              <a:rPr lang="zh-CN" altLang="en-US" dirty="0"/>
              <a:t>但</a:t>
            </a:r>
            <a:r>
              <a:rPr lang="en-US" altLang="zh-CN" dirty="0" err="1"/>
              <a:t>checkebox</a:t>
            </a:r>
            <a:r>
              <a:rPr lang="en-US" altLang="zh-CN" dirty="0"/>
              <a:t>-group</a:t>
            </a:r>
            <a:r>
              <a:rPr lang="zh-CN" altLang="en-US" dirty="0"/>
              <a:t>最重要的部分是与各个</a:t>
            </a:r>
            <a:r>
              <a:rPr lang="en-US" altLang="zh-CN" dirty="0"/>
              <a:t>checkbox</a:t>
            </a:r>
            <a:r>
              <a:rPr lang="zh-CN" altLang="en-US" dirty="0"/>
              <a:t>子组件的数据交互。我们通过</a:t>
            </a:r>
            <a:r>
              <a:rPr lang="en-US" altLang="zh-CN" dirty="0"/>
              <a:t>provide</a:t>
            </a:r>
            <a:r>
              <a:rPr lang="zh-CN" altLang="en-US" dirty="0"/>
              <a:t>将一些属性以及控制数据的函数传递给子组件。当</a:t>
            </a:r>
            <a:r>
              <a:rPr lang="en-US" altLang="zh-CN" dirty="0"/>
              <a:t>checkbox</a:t>
            </a:r>
            <a:r>
              <a:rPr lang="zh-CN" altLang="en-US" dirty="0"/>
              <a:t>的勾选状态变化时就可以调用</a:t>
            </a:r>
            <a:r>
              <a:rPr lang="en-US" altLang="zh-CN" dirty="0" err="1"/>
              <a:t>toggleChecked</a:t>
            </a:r>
            <a:r>
              <a:rPr lang="zh-CN" altLang="en-US" dirty="0"/>
              <a:t>函数，从而使</a:t>
            </a:r>
            <a:r>
              <a:rPr lang="en-US" altLang="zh-CN" dirty="0"/>
              <a:t>group</a:t>
            </a:r>
            <a:r>
              <a:rPr lang="zh-CN" altLang="en-US" dirty="0"/>
              <a:t>的值一同变化。</a:t>
            </a:r>
          </a:p>
        </p:txBody>
      </p:sp>
      <p:pic>
        <p:nvPicPr>
          <p:cNvPr id="6" name="图片 5">
            <a:extLst>
              <a:ext uri="{FF2B5EF4-FFF2-40B4-BE49-F238E27FC236}">
                <a16:creationId xmlns:a16="http://schemas.microsoft.com/office/drawing/2014/main" id="{987ED968-C065-F39A-F92E-5D7C4808488B}"/>
              </a:ext>
            </a:extLst>
          </p:cNvPr>
          <p:cNvPicPr>
            <a:picLocks noChangeAspect="1"/>
          </p:cNvPicPr>
          <p:nvPr/>
        </p:nvPicPr>
        <p:blipFill>
          <a:blip r:embed="rId2"/>
          <a:stretch>
            <a:fillRect/>
          </a:stretch>
        </p:blipFill>
        <p:spPr>
          <a:xfrm>
            <a:off x="620889" y="1712710"/>
            <a:ext cx="5710776" cy="4111759"/>
          </a:xfrm>
          <a:prstGeom prst="rect">
            <a:avLst/>
          </a:prstGeom>
        </p:spPr>
      </p:pic>
      <p:pic>
        <p:nvPicPr>
          <p:cNvPr id="8" name="图片 7">
            <a:extLst>
              <a:ext uri="{FF2B5EF4-FFF2-40B4-BE49-F238E27FC236}">
                <a16:creationId xmlns:a16="http://schemas.microsoft.com/office/drawing/2014/main" id="{1D0BA49C-7594-CDBD-FF17-F8E9AA94034F}"/>
              </a:ext>
            </a:extLst>
          </p:cNvPr>
          <p:cNvPicPr>
            <a:picLocks noChangeAspect="1"/>
          </p:cNvPicPr>
          <p:nvPr/>
        </p:nvPicPr>
        <p:blipFill>
          <a:blip r:embed="rId3"/>
          <a:stretch>
            <a:fillRect/>
          </a:stretch>
        </p:blipFill>
        <p:spPr>
          <a:xfrm>
            <a:off x="6661148" y="1712709"/>
            <a:ext cx="4909963" cy="4111759"/>
          </a:xfrm>
          <a:prstGeom prst="rect">
            <a:avLst/>
          </a:prstGeom>
        </p:spPr>
      </p:pic>
    </p:spTree>
    <p:extLst>
      <p:ext uri="{BB962C8B-B14F-4D97-AF65-F5344CB8AC3E}">
        <p14:creationId xmlns:p14="http://schemas.microsoft.com/office/powerpoint/2010/main" val="132921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t>目录</a:t>
            </a:r>
          </a:p>
        </p:txBody>
      </p:sp>
      <p:sp>
        <p:nvSpPr>
          <p:cNvPr id="23" name="文本占位符 22"/>
          <p:cNvSpPr>
            <a:spLocks noGrp="1"/>
          </p:cNvSpPr>
          <p:nvPr>
            <p:ph type="body" sz="half" idx="10"/>
          </p:nvPr>
        </p:nvSpPr>
        <p:spPr>
          <a:xfrm>
            <a:off x="6956707" y="1168923"/>
            <a:ext cx="2949178" cy="526040"/>
          </a:xfrm>
        </p:spPr>
        <p:txBody>
          <a:bodyPr/>
          <a:lstStyle/>
          <a:p>
            <a:r>
              <a:rPr lang="zh-CN" altLang="en-US" dirty="0"/>
              <a:t>序言</a:t>
            </a:r>
          </a:p>
        </p:txBody>
      </p:sp>
      <p:sp>
        <p:nvSpPr>
          <p:cNvPr id="24" name="文本占位符 23"/>
          <p:cNvSpPr>
            <a:spLocks noGrp="1"/>
          </p:cNvSpPr>
          <p:nvPr>
            <p:ph type="body" sz="half" idx="11"/>
          </p:nvPr>
        </p:nvSpPr>
        <p:spPr>
          <a:xfrm>
            <a:off x="6411980" y="1090264"/>
            <a:ext cx="618083" cy="526040"/>
          </a:xfrm>
        </p:spPr>
        <p:txBody>
          <a:bodyPr/>
          <a:lstStyle/>
          <a:p>
            <a:r>
              <a:rPr lang="en-US" altLang="zh-CN" dirty="0"/>
              <a:t>01</a:t>
            </a:r>
            <a:endParaRPr lang="zh-CN" altLang="en-US" dirty="0"/>
          </a:p>
        </p:txBody>
      </p:sp>
      <p:sp>
        <p:nvSpPr>
          <p:cNvPr id="26" name="文本占位符 25"/>
          <p:cNvSpPr>
            <a:spLocks noGrp="1"/>
          </p:cNvSpPr>
          <p:nvPr>
            <p:ph type="body" sz="half" idx="16"/>
          </p:nvPr>
        </p:nvSpPr>
        <p:spPr>
          <a:xfrm>
            <a:off x="6956707" y="2356872"/>
            <a:ext cx="2949178" cy="526040"/>
          </a:xfrm>
        </p:spPr>
        <p:txBody>
          <a:bodyPr>
            <a:normAutofit/>
          </a:bodyPr>
          <a:lstStyle/>
          <a:p>
            <a:r>
              <a:rPr lang="zh-CN" altLang="en-US" dirty="0"/>
              <a:t>技术选型</a:t>
            </a:r>
          </a:p>
        </p:txBody>
      </p:sp>
      <p:sp>
        <p:nvSpPr>
          <p:cNvPr id="27" name="文本占位符 26"/>
          <p:cNvSpPr>
            <a:spLocks noGrp="1"/>
          </p:cNvSpPr>
          <p:nvPr>
            <p:ph type="body" sz="half" idx="17"/>
          </p:nvPr>
        </p:nvSpPr>
        <p:spPr>
          <a:xfrm>
            <a:off x="6411980" y="2278213"/>
            <a:ext cx="618083" cy="526040"/>
          </a:xfrm>
        </p:spPr>
        <p:txBody>
          <a:bodyPr/>
          <a:lstStyle/>
          <a:p>
            <a:r>
              <a:rPr lang="en-US" altLang="zh-CN" dirty="0"/>
              <a:t>02</a:t>
            </a:r>
            <a:endParaRPr lang="zh-CN" altLang="en-US" dirty="0"/>
          </a:p>
        </p:txBody>
      </p:sp>
      <p:sp>
        <p:nvSpPr>
          <p:cNvPr id="29" name="文本占位符 28"/>
          <p:cNvSpPr>
            <a:spLocks noGrp="1"/>
          </p:cNvSpPr>
          <p:nvPr>
            <p:ph type="body" sz="half" idx="22"/>
          </p:nvPr>
        </p:nvSpPr>
        <p:spPr>
          <a:xfrm>
            <a:off x="6956707" y="3594024"/>
            <a:ext cx="2949178" cy="526040"/>
          </a:xfrm>
        </p:spPr>
        <p:txBody>
          <a:bodyPr>
            <a:normAutofit/>
          </a:bodyPr>
          <a:lstStyle/>
          <a:p>
            <a:r>
              <a:rPr lang="zh-CN" altLang="en-US" dirty="0"/>
              <a:t>组件开发及规范</a:t>
            </a:r>
          </a:p>
        </p:txBody>
      </p:sp>
      <p:sp>
        <p:nvSpPr>
          <p:cNvPr id="30" name="文本占位符 29"/>
          <p:cNvSpPr>
            <a:spLocks noGrp="1"/>
          </p:cNvSpPr>
          <p:nvPr>
            <p:ph type="body" sz="half" idx="23"/>
          </p:nvPr>
        </p:nvSpPr>
        <p:spPr>
          <a:xfrm>
            <a:off x="6411980" y="3515365"/>
            <a:ext cx="618083" cy="526040"/>
          </a:xfrm>
        </p:spPr>
        <p:txBody>
          <a:bodyPr/>
          <a:lstStyle/>
          <a:p>
            <a:r>
              <a:rPr lang="en-US" altLang="zh-CN" dirty="0"/>
              <a:t>03</a:t>
            </a:r>
            <a:endParaRPr lang="zh-CN" altLang="en-US" dirty="0"/>
          </a:p>
        </p:txBody>
      </p:sp>
      <p:sp>
        <p:nvSpPr>
          <p:cNvPr id="2" name="文本占位符 28">
            <a:extLst>
              <a:ext uri="{FF2B5EF4-FFF2-40B4-BE49-F238E27FC236}">
                <a16:creationId xmlns:a16="http://schemas.microsoft.com/office/drawing/2014/main" id="{64E291B4-2C2E-CCD8-1CBF-E5A26435A8CD}"/>
              </a:ext>
            </a:extLst>
          </p:cNvPr>
          <p:cNvSpPr txBox="1">
            <a:spLocks/>
          </p:cNvSpPr>
          <p:nvPr/>
        </p:nvSpPr>
        <p:spPr>
          <a:xfrm>
            <a:off x="6956707" y="4958636"/>
            <a:ext cx="2949178" cy="526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zh-CN" altLang="en-US" dirty="0"/>
              <a:t>打包</a:t>
            </a:r>
          </a:p>
        </p:txBody>
      </p:sp>
      <p:sp>
        <p:nvSpPr>
          <p:cNvPr id="3" name="文本占位符 29">
            <a:extLst>
              <a:ext uri="{FF2B5EF4-FFF2-40B4-BE49-F238E27FC236}">
                <a16:creationId xmlns:a16="http://schemas.microsoft.com/office/drawing/2014/main" id="{8A6B13CE-D8BA-D5E4-A0AE-8C89F0C1B7D7}"/>
              </a:ext>
            </a:extLst>
          </p:cNvPr>
          <p:cNvSpPr txBox="1">
            <a:spLocks/>
          </p:cNvSpPr>
          <p:nvPr/>
        </p:nvSpPr>
        <p:spPr>
          <a:xfrm>
            <a:off x="6411980" y="4879977"/>
            <a:ext cx="618083" cy="526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04</a:t>
            </a:r>
            <a:endParaRPr lang="zh-CN" altLang="en-US" dirty="0"/>
          </a:p>
        </p:txBody>
      </p:sp>
      <p:sp>
        <p:nvSpPr>
          <p:cNvPr id="14" name="文本占位符 13"/>
          <p:cNvSpPr>
            <a:spLocks noGrp="1"/>
          </p:cNvSpPr>
          <p:nvPr>
            <p:ph type="body" sz="half" idx="10"/>
          </p:nvPr>
        </p:nvSpPr>
        <p:spPr/>
        <p:txBody>
          <a:bodyPr/>
          <a:lstStyle/>
          <a:p>
            <a:r>
              <a:rPr lang="zh-CN" altLang="en-US" dirty="0"/>
              <a:t>打包</a:t>
            </a:r>
          </a:p>
        </p:txBody>
      </p:sp>
      <p:sp>
        <p:nvSpPr>
          <p:cNvPr id="15" name="文本占位符 14"/>
          <p:cNvSpPr>
            <a:spLocks noGrp="1"/>
          </p:cNvSpPr>
          <p:nvPr>
            <p:ph type="body" sz="half" idx="11"/>
          </p:nvPr>
        </p:nvSpPr>
        <p:spPr/>
        <p:txBody>
          <a:bodyPr/>
          <a:lstStyle/>
          <a:p>
            <a:r>
              <a:rPr lang="zh-CN" altLang="en-US" dirty="0"/>
              <a:t>打包</a:t>
            </a:r>
          </a:p>
        </p:txBody>
      </p:sp>
      <p:sp>
        <p:nvSpPr>
          <p:cNvPr id="16" name="文本占位符 15"/>
          <p:cNvSpPr>
            <a:spLocks noGrp="1"/>
          </p:cNvSpPr>
          <p:nvPr>
            <p:ph type="body" sz="half" idx="12"/>
          </p:nvPr>
        </p:nvSpPr>
        <p:spPr/>
        <p:txBody>
          <a:bodyPr/>
          <a:lstStyle/>
          <a:p>
            <a:r>
              <a:rPr lang="en-US" altLang="zh-CN" dirty="0"/>
              <a:t>01</a:t>
            </a:r>
            <a:endParaRPr lang="zh-CN" altLang="en-US" dirty="0"/>
          </a:p>
        </p:txBody>
      </p:sp>
      <p:sp>
        <p:nvSpPr>
          <p:cNvPr id="12" name="灯片编号占位符 11">
            <a:extLst>
              <a:ext uri="{FF2B5EF4-FFF2-40B4-BE49-F238E27FC236}">
                <a16:creationId xmlns:a16="http://schemas.microsoft.com/office/drawing/2014/main" id="{D50223B1-86B7-19B5-AD0A-896F00F09E14}"/>
              </a:ext>
            </a:extLst>
          </p:cNvPr>
          <p:cNvSpPr>
            <a:spLocks noGrp="1"/>
          </p:cNvSpPr>
          <p:nvPr>
            <p:ph type="sldNum" sz="quarter" idx="17"/>
          </p:nvPr>
        </p:nvSpPr>
        <p:spPr/>
        <p:txBody>
          <a:bodyPr/>
          <a:lstStyle/>
          <a:p>
            <a:fld id="{8045E168-1219-CD4A-80ED-4291B526AB8C}" type="slidenum">
              <a:rPr kumimoji="1" lang="zh-CN" altLang="en-US" smtClean="0"/>
              <a:t>20</a:t>
            </a:fld>
            <a:endParaRPr kumimoji="1" lang="zh-CN" altLang="en-US" dirty="0"/>
          </a:p>
        </p:txBody>
      </p:sp>
      <p:sp>
        <p:nvSpPr>
          <p:cNvPr id="21" name="文本框 20"/>
          <p:cNvSpPr txBox="1"/>
          <p:nvPr/>
        </p:nvSpPr>
        <p:spPr>
          <a:xfrm>
            <a:off x="6577293" y="1381387"/>
            <a:ext cx="2441694" cy="276999"/>
          </a:xfrm>
          <a:prstGeom prst="rect">
            <a:avLst/>
          </a:prstGeom>
          <a:noFill/>
        </p:spPr>
        <p:txBody>
          <a:bodyPr wrap="none" rtlCol="0">
            <a:spAutoFit/>
          </a:bodyPr>
          <a:lstStyle/>
          <a:p>
            <a:r>
              <a:rPr lang="zh-CN" altLang="en-US" sz="1200" dirty="0">
                <a:solidFill>
                  <a:schemeClr val="tx1">
                    <a:lumMod val="50000"/>
                    <a:lumOff val="50000"/>
                  </a:schemeClr>
                </a:solidFill>
                <a:latin typeface="Arial" panose="020B0604020202020204" pitchFamily="34" charset="0"/>
                <a:cs typeface="Arial" panose="020B0604020202020204" pitchFamily="34" charset="0"/>
              </a:rPr>
              <a:t>以正在开发的</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SU3.0</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组件库为示例</a:t>
            </a:r>
          </a:p>
        </p:txBody>
      </p:sp>
    </p:spTree>
    <p:extLst>
      <p:ext uri="{BB962C8B-B14F-4D97-AF65-F5344CB8AC3E}">
        <p14:creationId xmlns:p14="http://schemas.microsoft.com/office/powerpoint/2010/main" val="2282680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361BE45-56A0-5705-2E44-E60D289FCEFB}"/>
              </a:ext>
            </a:extLst>
          </p:cNvPr>
          <p:cNvSpPr>
            <a:spLocks noGrp="1"/>
          </p:cNvSpPr>
          <p:nvPr>
            <p:ph type="title"/>
          </p:nvPr>
        </p:nvSpPr>
        <p:spPr/>
        <p:txBody>
          <a:bodyPr/>
          <a:lstStyle/>
          <a:p>
            <a:r>
              <a:rPr lang="en-US" altLang="zh-CN" dirty="0"/>
              <a:t>1. </a:t>
            </a:r>
            <a:r>
              <a:rPr lang="zh-CN" altLang="en-US" dirty="0"/>
              <a:t>打包</a:t>
            </a:r>
          </a:p>
        </p:txBody>
      </p:sp>
      <p:sp>
        <p:nvSpPr>
          <p:cNvPr id="24" name="内容占位符 23">
            <a:extLst>
              <a:ext uri="{FF2B5EF4-FFF2-40B4-BE49-F238E27FC236}">
                <a16:creationId xmlns:a16="http://schemas.microsoft.com/office/drawing/2014/main" id="{CAB039C9-D770-1495-249A-89BC627B6B37}"/>
              </a:ext>
            </a:extLst>
          </p:cNvPr>
          <p:cNvSpPr>
            <a:spLocks noGrp="1"/>
          </p:cNvSpPr>
          <p:nvPr>
            <p:ph sz="quarter" idx="14"/>
          </p:nvPr>
        </p:nvSpPr>
        <p:spPr/>
        <p:txBody>
          <a:bodyPr>
            <a:normAutofit/>
          </a:bodyPr>
          <a:lstStyle/>
          <a:p>
            <a:r>
              <a:rPr lang="zh-CN" altLang="en-US" sz="1400" dirty="0"/>
              <a:t>前面讲到技术选型时，在</a:t>
            </a:r>
            <a:r>
              <a:rPr lang="en-US" altLang="zh-CN" sz="1400" dirty="0" err="1"/>
              <a:t>Vite</a:t>
            </a:r>
            <a:r>
              <a:rPr lang="zh-CN" altLang="en-US" sz="1400" dirty="0"/>
              <a:t>的章节中，我们提到</a:t>
            </a:r>
            <a:r>
              <a:rPr lang="en-US" altLang="zh-CN" sz="1400" dirty="0" err="1"/>
              <a:t>Vite</a:t>
            </a:r>
            <a:r>
              <a:rPr lang="zh-CN" altLang="en-US" sz="1400" dirty="0"/>
              <a:t>自带构建优化以及构建命令，所以我们采用的就是</a:t>
            </a:r>
            <a:r>
              <a:rPr lang="en-US" altLang="zh-CN" sz="1400" dirty="0" err="1"/>
              <a:t>vite</a:t>
            </a:r>
            <a:r>
              <a:rPr lang="zh-CN" altLang="en-US" sz="1400" dirty="0"/>
              <a:t>的构建打包命令。但是需要注意的是组件库项目需要以库的方式打包构建。具体方法就是在</a:t>
            </a:r>
            <a:r>
              <a:rPr lang="en-US" altLang="zh-CN" sz="1400" dirty="0" err="1"/>
              <a:t>vite</a:t>
            </a:r>
            <a:r>
              <a:rPr lang="zh-CN" altLang="en-US" sz="1400" dirty="0"/>
              <a:t>的</a:t>
            </a:r>
            <a:r>
              <a:rPr lang="en-US" altLang="zh-CN" sz="1400" dirty="0"/>
              <a:t>config</a:t>
            </a:r>
            <a:r>
              <a:rPr lang="zh-CN" altLang="en-US" sz="1400" dirty="0"/>
              <a:t>中在</a:t>
            </a:r>
            <a:r>
              <a:rPr lang="en-US" altLang="zh-CN" sz="1400" dirty="0"/>
              <a:t>build</a:t>
            </a:r>
            <a:r>
              <a:rPr lang="zh-CN" altLang="en-US" sz="1400" dirty="0"/>
              <a:t>选项里面声明以及“</a:t>
            </a:r>
            <a:r>
              <a:rPr lang="en-US" altLang="zh-CN" sz="1400" b="1" dirty="0"/>
              <a:t>lib</a:t>
            </a:r>
            <a:r>
              <a:rPr lang="zh-CN" altLang="en-US" sz="1400" dirty="0"/>
              <a:t>”模式打包，如右侧图一。</a:t>
            </a:r>
            <a:endParaRPr lang="en-US" altLang="zh-CN" sz="1400" dirty="0"/>
          </a:p>
          <a:p>
            <a:r>
              <a:rPr lang="zh-CN" altLang="en-US" sz="1400" dirty="0"/>
              <a:t>同时我们需要在</a:t>
            </a:r>
            <a:r>
              <a:rPr lang="en-US" altLang="zh-CN" sz="1400" dirty="0" err="1"/>
              <a:t>package.json</a:t>
            </a:r>
            <a:r>
              <a:rPr lang="zh-CN" altLang="en-US" sz="1400" dirty="0"/>
              <a:t>中说明项目的入口文件为打包后的</a:t>
            </a:r>
            <a:r>
              <a:rPr lang="en-US" altLang="zh-CN" sz="1400" dirty="0" err="1"/>
              <a:t>index.mjs</a:t>
            </a:r>
            <a:r>
              <a:rPr lang="zh-CN" altLang="en-US" sz="1400" dirty="0"/>
              <a:t>或者</a:t>
            </a:r>
            <a:r>
              <a:rPr lang="en-US" altLang="zh-CN" sz="1400" dirty="0"/>
              <a:t>index.js</a:t>
            </a:r>
            <a:endParaRPr lang="zh-CN" altLang="en-US" sz="1400" dirty="0"/>
          </a:p>
        </p:txBody>
      </p:sp>
      <p:sp>
        <p:nvSpPr>
          <p:cNvPr id="10" name="灯片编号占位符 9">
            <a:extLst>
              <a:ext uri="{FF2B5EF4-FFF2-40B4-BE49-F238E27FC236}">
                <a16:creationId xmlns:a16="http://schemas.microsoft.com/office/drawing/2014/main" id="{A9DFF79A-4C16-CEE6-1608-692B8002B5AE}"/>
              </a:ext>
            </a:extLst>
          </p:cNvPr>
          <p:cNvSpPr>
            <a:spLocks noGrp="1"/>
          </p:cNvSpPr>
          <p:nvPr>
            <p:ph type="sldNum" sz="quarter" idx="17"/>
          </p:nvPr>
        </p:nvSpPr>
        <p:spPr/>
        <p:txBody>
          <a:bodyPr/>
          <a:lstStyle/>
          <a:p>
            <a:fld id="{8045E168-1219-CD4A-80ED-4291B526AB8C}" type="slidenum">
              <a:rPr kumimoji="1" lang="zh-CN" altLang="en-US" smtClean="0"/>
              <a:t>21</a:t>
            </a:fld>
            <a:endParaRPr kumimoji="1" lang="zh-CN" altLang="en-US" dirty="0"/>
          </a:p>
        </p:txBody>
      </p:sp>
      <p:pic>
        <p:nvPicPr>
          <p:cNvPr id="27" name="图片 26">
            <a:extLst>
              <a:ext uri="{FF2B5EF4-FFF2-40B4-BE49-F238E27FC236}">
                <a16:creationId xmlns:a16="http://schemas.microsoft.com/office/drawing/2014/main" id="{67FE7188-C70C-9EA3-A8B9-E738145CFF87}"/>
              </a:ext>
            </a:extLst>
          </p:cNvPr>
          <p:cNvPicPr>
            <a:picLocks noChangeAspect="1"/>
          </p:cNvPicPr>
          <p:nvPr/>
        </p:nvPicPr>
        <p:blipFill>
          <a:blip r:embed="rId2"/>
          <a:stretch>
            <a:fillRect/>
          </a:stretch>
        </p:blipFill>
        <p:spPr>
          <a:xfrm>
            <a:off x="6512562" y="625083"/>
            <a:ext cx="4969800" cy="2360210"/>
          </a:xfrm>
          <a:prstGeom prst="rect">
            <a:avLst/>
          </a:prstGeom>
        </p:spPr>
      </p:pic>
      <p:pic>
        <p:nvPicPr>
          <p:cNvPr id="29" name="图片 28">
            <a:extLst>
              <a:ext uri="{FF2B5EF4-FFF2-40B4-BE49-F238E27FC236}">
                <a16:creationId xmlns:a16="http://schemas.microsoft.com/office/drawing/2014/main" id="{B08FEE70-B77F-76F2-5C6D-DB61C3FFDD22}"/>
              </a:ext>
            </a:extLst>
          </p:cNvPr>
          <p:cNvPicPr>
            <a:picLocks noChangeAspect="1"/>
          </p:cNvPicPr>
          <p:nvPr/>
        </p:nvPicPr>
        <p:blipFill>
          <a:blip r:embed="rId3"/>
          <a:stretch>
            <a:fillRect/>
          </a:stretch>
        </p:blipFill>
        <p:spPr>
          <a:xfrm>
            <a:off x="6512562" y="3329542"/>
            <a:ext cx="3924300" cy="2724150"/>
          </a:xfrm>
          <a:prstGeom prst="rect">
            <a:avLst/>
          </a:prstGeom>
        </p:spPr>
      </p:pic>
    </p:spTree>
    <p:extLst>
      <p:ext uri="{BB962C8B-B14F-4D97-AF65-F5344CB8AC3E}">
        <p14:creationId xmlns:p14="http://schemas.microsoft.com/office/powerpoint/2010/main" val="350946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en-US" altLang="zh-CN" dirty="0"/>
              <a:t>Thanks for Watching</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1563001" y="2965744"/>
            <a:ext cx="3248897" cy="2649545"/>
          </a:xfrm>
        </p:spPr>
        <p:txBody>
          <a:bodyPr/>
          <a:lstStyle/>
          <a:p>
            <a:r>
              <a:rPr lang="en-US" altLang="zh-CN" dirty="0"/>
              <a:t>01</a:t>
            </a:r>
            <a:endParaRPr lang="zh-CN" altLang="en-US" dirty="0"/>
          </a:p>
        </p:txBody>
      </p:sp>
      <p:sp>
        <p:nvSpPr>
          <p:cNvPr id="22" name="文本占位符 21"/>
          <p:cNvSpPr>
            <a:spLocks noGrp="1"/>
          </p:cNvSpPr>
          <p:nvPr>
            <p:ph type="body" sz="half" idx="10"/>
          </p:nvPr>
        </p:nvSpPr>
        <p:spPr/>
        <p:txBody>
          <a:bodyPr/>
          <a:lstStyle/>
          <a:p>
            <a:r>
              <a:rPr lang="zh-CN" altLang="en-US" dirty="0"/>
              <a:t>序言</a:t>
            </a:r>
          </a:p>
        </p:txBody>
      </p:sp>
      <p:sp>
        <p:nvSpPr>
          <p:cNvPr id="23" name="文本占位符 22"/>
          <p:cNvSpPr>
            <a:spLocks noGrp="1"/>
          </p:cNvSpPr>
          <p:nvPr>
            <p:ph type="body" sz="half" idx="11"/>
          </p:nvPr>
        </p:nvSpPr>
        <p:spPr/>
        <p:txBody>
          <a:bodyPr>
            <a:normAutofit fontScale="92500" lnSpcReduction="10000"/>
          </a:bodyPr>
          <a:lstStyle/>
          <a:p>
            <a:r>
              <a:rPr lang="zh-CN" altLang="en-US" dirty="0"/>
              <a:t>为什么要选择搭建一个组件库？</a:t>
            </a:r>
          </a:p>
        </p:txBody>
      </p:sp>
      <p:sp>
        <p:nvSpPr>
          <p:cNvPr id="24" name="文本占位符 23"/>
          <p:cNvSpPr>
            <a:spLocks noGrp="1"/>
          </p:cNvSpPr>
          <p:nvPr>
            <p:ph type="body" sz="half" idx="12"/>
          </p:nvPr>
        </p:nvSpPr>
        <p:spPr/>
        <p:txBody>
          <a:bodyPr/>
          <a:lstStyle/>
          <a:p>
            <a:r>
              <a:rPr lang="en-US" altLang="zh-CN" dirty="0"/>
              <a:t>1.</a:t>
            </a:r>
            <a:endParaRPr lang="zh-CN" altLang="en-US" dirty="0"/>
          </a:p>
        </p:txBody>
      </p:sp>
      <p:sp>
        <p:nvSpPr>
          <p:cNvPr id="2" name="灯片编号占位符 6">
            <a:extLst>
              <a:ext uri="{FF2B5EF4-FFF2-40B4-BE49-F238E27FC236}">
                <a16:creationId xmlns:a16="http://schemas.microsoft.com/office/drawing/2014/main" id="{3B89BD2F-6ECA-72D3-A7E2-5E2A2C452B63}"/>
              </a:ext>
            </a:extLst>
          </p:cNvPr>
          <p:cNvSpPr>
            <a:spLocks noGrp="1"/>
          </p:cNvSpPr>
          <p:nvPr>
            <p:ph type="sldNum" sz="quarter" idx="17"/>
          </p:nvPr>
        </p:nvSpPr>
        <p:spPr>
          <a:xfrm>
            <a:off x="11222652" y="6397942"/>
            <a:ext cx="721242" cy="365125"/>
          </a:xfrm>
        </p:spPr>
        <p:txBody>
          <a:bodyPr/>
          <a:lstStyle/>
          <a:p>
            <a:fld id="{8045E168-1219-CD4A-80ED-4291B526AB8C}" type="slidenum">
              <a:rPr kumimoji="1" lang="zh-CN" altLang="en-US" smtClean="0"/>
              <a:t>3</a:t>
            </a:fld>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B842A-B86B-BC90-5D8F-4AAE1912C941}"/>
              </a:ext>
            </a:extLst>
          </p:cNvPr>
          <p:cNvSpPr>
            <a:spLocks noGrp="1"/>
          </p:cNvSpPr>
          <p:nvPr>
            <p:ph type="title"/>
          </p:nvPr>
        </p:nvSpPr>
        <p:spPr/>
        <p:txBody>
          <a:bodyPr/>
          <a:lstStyle/>
          <a:p>
            <a:r>
              <a:rPr lang="en-US" altLang="zh-CN" dirty="0"/>
              <a:t>1. </a:t>
            </a:r>
            <a:r>
              <a:rPr lang="zh-CN" altLang="en-US" dirty="0"/>
              <a:t>序言</a:t>
            </a:r>
            <a:r>
              <a:rPr lang="en-US" altLang="zh-CN" dirty="0"/>
              <a:t>-</a:t>
            </a:r>
            <a:r>
              <a:rPr lang="zh-CN" altLang="en-US" dirty="0"/>
              <a:t>为什么要选择搭建一个组件库？</a:t>
            </a:r>
          </a:p>
        </p:txBody>
      </p:sp>
      <p:sp>
        <p:nvSpPr>
          <p:cNvPr id="3" name="内容占位符 2">
            <a:extLst>
              <a:ext uri="{FF2B5EF4-FFF2-40B4-BE49-F238E27FC236}">
                <a16:creationId xmlns:a16="http://schemas.microsoft.com/office/drawing/2014/main" id="{17851A50-BDC8-39DA-987F-241D11604848}"/>
              </a:ext>
            </a:extLst>
          </p:cNvPr>
          <p:cNvSpPr>
            <a:spLocks noGrp="1"/>
          </p:cNvSpPr>
          <p:nvPr>
            <p:ph sz="quarter" idx="14"/>
          </p:nvPr>
        </p:nvSpPr>
        <p:spPr>
          <a:xfrm>
            <a:off x="709638" y="1217755"/>
            <a:ext cx="10639082" cy="2760858"/>
          </a:xfrm>
        </p:spPr>
        <p:txBody>
          <a:bodyPr>
            <a:normAutofit/>
          </a:bodyPr>
          <a:lstStyle/>
          <a:p>
            <a:pPr marL="285750" indent="-285750">
              <a:buFont typeface="+mj-ea"/>
              <a:buAutoNum type="ea1JpnChsDbPeriod"/>
            </a:pPr>
            <a:r>
              <a:rPr lang="zh-CN" altLang="en-US" sz="1800" dirty="0"/>
              <a:t>统一产品设计体验</a:t>
            </a:r>
            <a:endParaRPr lang="en-US" altLang="zh-CN" sz="1800" dirty="0"/>
          </a:p>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rPr>
              <a:t>我司目前的有很多不同种类的产品，在不同的产品中保持产品的交互设计一致性能够培养用户对产品的一致性认知，能够提升品牌效应。以一个搜索框为例，如果一个系统或者网页中的搜索框在样式、使用场景、交互细节方面不一致，用户使用起来也很困难，影响用户的操作效率。因此，建立一个组件库统一交互样式设计是很有必要的。</a:t>
            </a:r>
            <a:endParaRPr kumimoji="0" lang="en-US" altLang="zh-CN" sz="1400" b="0" i="0" u="none" strike="noStrike" kern="1200" cap="none" spc="0" normalizeH="0" baseline="0" noProof="0" dirty="0">
              <a:ln>
                <a:noFill/>
              </a:ln>
              <a:solidFill>
                <a:srgbClr val="464647"/>
              </a:solidFill>
              <a:effectLst/>
              <a:uLnTx/>
              <a:uFillTx/>
              <a:latin typeface="Arial" panose="020B0604020202020204" pitchFamily="34" charset="0"/>
              <a:cs typeface="Arial" panose="020B0604020202020204" pitchFamily="34" charset="0"/>
            </a:endParaRPr>
          </a:p>
          <a:p>
            <a:pPr marL="400050" indent="-400050">
              <a:buFont typeface="+mj-ea"/>
              <a:buAutoNum type="ea1JpnChsDbPeriod" startAt="2"/>
            </a:pPr>
            <a:r>
              <a:rPr lang="zh-CN" altLang="en-US" sz="1800" dirty="0"/>
              <a:t>提高开发效率</a:t>
            </a:r>
            <a:endParaRPr lang="en-US" altLang="zh-CN" sz="1800" dirty="0"/>
          </a:p>
          <a:p>
            <a:r>
              <a:rPr lang="zh-CN" altLang="en-US" sz="1400" dirty="0"/>
              <a:t>拥有一个组件库，当我们在不同的产品开发过程中</a:t>
            </a:r>
            <a:r>
              <a:rPr lang="zh-CN" altLang="en-US" sz="1400" b="0" i="0" dirty="0">
                <a:solidFill>
                  <a:srgbClr val="121212"/>
                </a:solidFill>
                <a:effectLst/>
                <a:latin typeface="-apple-system"/>
              </a:rPr>
              <a:t>面对相同的设计需求时，可直接调用组件库组件，节省重复性的</a:t>
            </a:r>
            <a:r>
              <a:rPr lang="zh-CN" altLang="en-US" sz="1400" dirty="0">
                <a:solidFill>
                  <a:srgbClr val="121212"/>
                </a:solidFill>
                <a:latin typeface="-apple-system"/>
              </a:rPr>
              <a:t>开发</a:t>
            </a:r>
            <a:r>
              <a:rPr lang="zh-CN" altLang="en-US" sz="1400" b="0" i="0" dirty="0">
                <a:solidFill>
                  <a:srgbClr val="121212"/>
                </a:solidFill>
                <a:effectLst/>
                <a:latin typeface="-apple-system"/>
              </a:rPr>
              <a:t>工作，提升开发效率，</a:t>
            </a:r>
            <a:r>
              <a:rPr lang="zh-CN" altLang="en-US" sz="1400" dirty="0"/>
              <a:t>并且能够保证交互体验的统一性。</a:t>
            </a:r>
            <a:endParaRPr lang="en-US" altLang="zh-CN" sz="1400" dirty="0"/>
          </a:p>
          <a:p>
            <a:pPr marL="285750" indent="-285750">
              <a:buFont typeface="+mj-ea"/>
              <a:buAutoNum type="ea1JpnChsDbPeriod" startAt="2"/>
            </a:pPr>
            <a:endParaRPr lang="en-US" altLang="zh-CN" sz="1800" dirty="0"/>
          </a:p>
          <a:p>
            <a:endParaRPr lang="zh-CN" altLang="en-US" dirty="0"/>
          </a:p>
        </p:txBody>
      </p:sp>
      <p:pic>
        <p:nvPicPr>
          <p:cNvPr id="7" name="图片占位符 6">
            <a:extLst>
              <a:ext uri="{FF2B5EF4-FFF2-40B4-BE49-F238E27FC236}">
                <a16:creationId xmlns:a16="http://schemas.microsoft.com/office/drawing/2014/main" id="{A1D9E3C5-7AE0-EDD7-DC75-928EE8F58B17}"/>
              </a:ext>
            </a:extLst>
          </p:cNvPr>
          <p:cNvPicPr>
            <a:picLocks noGrp="1" noChangeAspect="1"/>
          </p:cNvPicPr>
          <p:nvPr>
            <p:ph type="pic" sz="quarter" idx="15"/>
          </p:nvPr>
        </p:nvPicPr>
        <p:blipFill rotWithShape="1">
          <a:blip r:embed="rId2"/>
          <a:srcRect t="15192" b="15192"/>
          <a:stretch/>
        </p:blipFill>
        <p:spPr>
          <a:xfrm>
            <a:off x="3371204" y="4270443"/>
            <a:ext cx="5320008" cy="1784917"/>
          </a:xfrm>
        </p:spPr>
      </p:pic>
      <p:sp>
        <p:nvSpPr>
          <p:cNvPr id="5" name="灯片编号占位符 4">
            <a:extLst>
              <a:ext uri="{FF2B5EF4-FFF2-40B4-BE49-F238E27FC236}">
                <a16:creationId xmlns:a16="http://schemas.microsoft.com/office/drawing/2014/main" id="{E09119DF-5EA8-3631-C472-09C74B137638}"/>
              </a:ext>
            </a:extLst>
          </p:cNvPr>
          <p:cNvSpPr>
            <a:spLocks noGrp="1"/>
          </p:cNvSpPr>
          <p:nvPr>
            <p:ph type="sldNum" sz="quarter" idx="17"/>
          </p:nvPr>
        </p:nvSpPr>
        <p:spPr/>
        <p:txBody>
          <a:bodyPr/>
          <a:lstStyle/>
          <a:p>
            <a:fld id="{8045E168-1219-CD4A-80ED-4291B526AB8C}" type="slidenum">
              <a:rPr kumimoji="1" lang="zh-CN" altLang="en-US" smtClean="0"/>
              <a:t>4</a:t>
            </a:fld>
            <a:endParaRPr kumimoji="1" lang="zh-CN" altLang="en-US" dirty="0"/>
          </a:p>
        </p:txBody>
      </p:sp>
    </p:spTree>
    <p:extLst>
      <p:ext uri="{BB962C8B-B14F-4D97-AF65-F5344CB8AC3E}">
        <p14:creationId xmlns:p14="http://schemas.microsoft.com/office/powerpoint/2010/main" val="207470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97E25B6-BEC5-EAD3-7EEE-455EE9242D27}"/>
              </a:ext>
            </a:extLst>
          </p:cNvPr>
          <p:cNvSpPr>
            <a:spLocks noGrp="1"/>
          </p:cNvSpPr>
          <p:nvPr>
            <p:ph type="title"/>
          </p:nvPr>
        </p:nvSpPr>
        <p:spPr/>
        <p:txBody>
          <a:bodyPr/>
          <a:lstStyle/>
          <a:p>
            <a:r>
              <a:rPr lang="en-US" altLang="zh-CN" dirty="0"/>
              <a:t>02</a:t>
            </a:r>
            <a:endParaRPr lang="zh-CN" altLang="en-US" dirty="0"/>
          </a:p>
        </p:txBody>
      </p:sp>
      <p:sp>
        <p:nvSpPr>
          <p:cNvPr id="7" name="文本占位符 6">
            <a:extLst>
              <a:ext uri="{FF2B5EF4-FFF2-40B4-BE49-F238E27FC236}">
                <a16:creationId xmlns:a16="http://schemas.microsoft.com/office/drawing/2014/main" id="{C70F8C53-9BC0-DDC9-440B-0F263AFDBAC9}"/>
              </a:ext>
            </a:extLst>
          </p:cNvPr>
          <p:cNvSpPr>
            <a:spLocks noGrp="1"/>
          </p:cNvSpPr>
          <p:nvPr>
            <p:ph type="body" sz="half" idx="10"/>
          </p:nvPr>
        </p:nvSpPr>
        <p:spPr/>
        <p:txBody>
          <a:bodyPr/>
          <a:lstStyle/>
          <a:p>
            <a:r>
              <a:rPr lang="zh-CN" altLang="en-US" dirty="0"/>
              <a:t>技术选型</a:t>
            </a:r>
          </a:p>
        </p:txBody>
      </p:sp>
      <p:sp>
        <p:nvSpPr>
          <p:cNvPr id="8" name="文本占位符 7">
            <a:extLst>
              <a:ext uri="{FF2B5EF4-FFF2-40B4-BE49-F238E27FC236}">
                <a16:creationId xmlns:a16="http://schemas.microsoft.com/office/drawing/2014/main" id="{7BF60A46-250A-8411-0649-549D0DDF4411}"/>
              </a:ext>
            </a:extLst>
          </p:cNvPr>
          <p:cNvSpPr>
            <a:spLocks noGrp="1"/>
          </p:cNvSpPr>
          <p:nvPr>
            <p:ph type="body" sz="half" idx="11"/>
          </p:nvPr>
        </p:nvSpPr>
        <p:spPr/>
        <p:txBody>
          <a:bodyPr/>
          <a:lstStyle/>
          <a:p>
            <a:r>
              <a:rPr lang="en-US" altLang="zh-CN" dirty="0" err="1"/>
              <a:t>pnpm</a:t>
            </a:r>
            <a:endParaRPr lang="zh-CN" altLang="en-US" dirty="0"/>
          </a:p>
        </p:txBody>
      </p:sp>
      <p:sp>
        <p:nvSpPr>
          <p:cNvPr id="9" name="文本占位符 8">
            <a:extLst>
              <a:ext uri="{FF2B5EF4-FFF2-40B4-BE49-F238E27FC236}">
                <a16:creationId xmlns:a16="http://schemas.microsoft.com/office/drawing/2014/main" id="{BC04BE92-C323-2C81-8224-356DF632B289}"/>
              </a:ext>
            </a:extLst>
          </p:cNvPr>
          <p:cNvSpPr>
            <a:spLocks noGrp="1"/>
          </p:cNvSpPr>
          <p:nvPr>
            <p:ph type="body" sz="half" idx="12"/>
          </p:nvPr>
        </p:nvSpPr>
        <p:spPr/>
        <p:txBody>
          <a:bodyPr/>
          <a:lstStyle/>
          <a:p>
            <a:r>
              <a:rPr lang="en-US" altLang="zh-CN" dirty="0"/>
              <a:t>1.</a:t>
            </a:r>
            <a:endParaRPr lang="zh-CN" altLang="en-US" dirty="0"/>
          </a:p>
        </p:txBody>
      </p:sp>
      <p:sp>
        <p:nvSpPr>
          <p:cNvPr id="10" name="文本占位符 9">
            <a:extLst>
              <a:ext uri="{FF2B5EF4-FFF2-40B4-BE49-F238E27FC236}">
                <a16:creationId xmlns:a16="http://schemas.microsoft.com/office/drawing/2014/main" id="{7211E2AF-6E06-529C-F23C-C2400B659CD4}"/>
              </a:ext>
            </a:extLst>
          </p:cNvPr>
          <p:cNvSpPr>
            <a:spLocks noGrp="1"/>
          </p:cNvSpPr>
          <p:nvPr>
            <p:ph type="body" sz="half" idx="13"/>
          </p:nvPr>
        </p:nvSpPr>
        <p:spPr/>
        <p:txBody>
          <a:bodyPr/>
          <a:lstStyle/>
          <a:p>
            <a:r>
              <a:rPr lang="en-US" altLang="zh-CN" dirty="0" err="1"/>
              <a:t>Vite</a:t>
            </a:r>
            <a:endParaRPr lang="zh-CN" altLang="en-US" dirty="0"/>
          </a:p>
        </p:txBody>
      </p:sp>
      <p:sp>
        <p:nvSpPr>
          <p:cNvPr id="11" name="文本占位符 10">
            <a:extLst>
              <a:ext uri="{FF2B5EF4-FFF2-40B4-BE49-F238E27FC236}">
                <a16:creationId xmlns:a16="http://schemas.microsoft.com/office/drawing/2014/main" id="{7F2B7C5B-2998-9A27-117C-2C62D7CC9313}"/>
              </a:ext>
            </a:extLst>
          </p:cNvPr>
          <p:cNvSpPr>
            <a:spLocks noGrp="1"/>
          </p:cNvSpPr>
          <p:nvPr>
            <p:ph type="body" sz="half" idx="14"/>
          </p:nvPr>
        </p:nvSpPr>
        <p:spPr/>
        <p:txBody>
          <a:bodyPr/>
          <a:lstStyle/>
          <a:p>
            <a:r>
              <a:rPr lang="en-US" altLang="zh-CN" dirty="0"/>
              <a:t>2.</a:t>
            </a:r>
            <a:endParaRPr lang="zh-CN" altLang="en-US" dirty="0"/>
          </a:p>
        </p:txBody>
      </p:sp>
      <p:sp>
        <p:nvSpPr>
          <p:cNvPr id="22" name="文本占位符 21">
            <a:extLst>
              <a:ext uri="{FF2B5EF4-FFF2-40B4-BE49-F238E27FC236}">
                <a16:creationId xmlns:a16="http://schemas.microsoft.com/office/drawing/2014/main" id="{4FFE8A45-F2A5-3D4C-F791-BAF61312F0A3}"/>
              </a:ext>
            </a:extLst>
          </p:cNvPr>
          <p:cNvSpPr>
            <a:spLocks noGrp="1"/>
          </p:cNvSpPr>
          <p:nvPr>
            <p:ph type="body" sz="half" idx="15"/>
          </p:nvPr>
        </p:nvSpPr>
        <p:spPr/>
        <p:txBody>
          <a:bodyPr/>
          <a:lstStyle/>
          <a:p>
            <a:r>
              <a:rPr lang="en-US" altLang="zh-CN" dirty="0"/>
              <a:t>TypeScript</a:t>
            </a:r>
            <a:endParaRPr lang="zh-CN" altLang="en-US" dirty="0"/>
          </a:p>
        </p:txBody>
      </p:sp>
      <p:sp>
        <p:nvSpPr>
          <p:cNvPr id="23" name="文本占位符 22">
            <a:extLst>
              <a:ext uri="{FF2B5EF4-FFF2-40B4-BE49-F238E27FC236}">
                <a16:creationId xmlns:a16="http://schemas.microsoft.com/office/drawing/2014/main" id="{9AD00A1C-1CF6-02C1-FE6D-87930AD116BF}"/>
              </a:ext>
            </a:extLst>
          </p:cNvPr>
          <p:cNvSpPr>
            <a:spLocks noGrp="1"/>
          </p:cNvSpPr>
          <p:nvPr>
            <p:ph type="body" sz="half" idx="16"/>
          </p:nvPr>
        </p:nvSpPr>
        <p:spPr/>
        <p:txBody>
          <a:bodyPr/>
          <a:lstStyle/>
          <a:p>
            <a:r>
              <a:rPr lang="en-US" altLang="zh-CN" dirty="0"/>
              <a:t>3.</a:t>
            </a:r>
            <a:endParaRPr lang="zh-CN" altLang="en-US" dirty="0"/>
          </a:p>
        </p:txBody>
      </p:sp>
      <p:sp>
        <p:nvSpPr>
          <p:cNvPr id="5" name="灯片编号占位符 4">
            <a:extLst>
              <a:ext uri="{FF2B5EF4-FFF2-40B4-BE49-F238E27FC236}">
                <a16:creationId xmlns:a16="http://schemas.microsoft.com/office/drawing/2014/main" id="{E1CBE0A8-A266-A4E6-DE8B-BA883B2727FA}"/>
              </a:ext>
            </a:extLst>
          </p:cNvPr>
          <p:cNvSpPr>
            <a:spLocks noGrp="1"/>
          </p:cNvSpPr>
          <p:nvPr>
            <p:ph type="sldNum" sz="quarter" idx="17"/>
          </p:nvPr>
        </p:nvSpPr>
        <p:spPr/>
        <p:txBody>
          <a:bodyPr/>
          <a:lstStyle/>
          <a:p>
            <a:fld id="{8045E168-1219-CD4A-80ED-4291B526AB8C}" type="slidenum">
              <a:rPr kumimoji="1" lang="zh-CN" altLang="en-US" smtClean="0"/>
              <a:t>5</a:t>
            </a:fld>
            <a:endParaRPr kumimoji="1" lang="zh-CN" altLang="en-US" dirty="0"/>
          </a:p>
        </p:txBody>
      </p:sp>
    </p:spTree>
    <p:extLst>
      <p:ext uri="{BB962C8B-B14F-4D97-AF65-F5344CB8AC3E}">
        <p14:creationId xmlns:p14="http://schemas.microsoft.com/office/powerpoint/2010/main" val="29671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970CA46C-82D0-96E1-145E-D9790861640E}"/>
              </a:ext>
            </a:extLst>
          </p:cNvPr>
          <p:cNvSpPr>
            <a:spLocks noGrp="1"/>
          </p:cNvSpPr>
          <p:nvPr>
            <p:ph type="title"/>
          </p:nvPr>
        </p:nvSpPr>
        <p:spPr/>
        <p:txBody>
          <a:bodyPr/>
          <a:lstStyle/>
          <a:p>
            <a:r>
              <a:rPr lang="en-US" altLang="zh-CN" dirty="0"/>
              <a:t>1. </a:t>
            </a:r>
            <a:r>
              <a:rPr lang="en-US" altLang="zh-CN" dirty="0" err="1"/>
              <a:t>pnpm</a:t>
            </a:r>
            <a:endParaRPr lang="zh-CN" altLang="en-US" dirty="0"/>
          </a:p>
        </p:txBody>
      </p:sp>
      <p:sp>
        <p:nvSpPr>
          <p:cNvPr id="11" name="内容占位符 10">
            <a:extLst>
              <a:ext uri="{FF2B5EF4-FFF2-40B4-BE49-F238E27FC236}">
                <a16:creationId xmlns:a16="http://schemas.microsoft.com/office/drawing/2014/main" id="{6AAA89AD-082F-EA88-E145-017061F0F537}"/>
              </a:ext>
            </a:extLst>
          </p:cNvPr>
          <p:cNvSpPr>
            <a:spLocks noGrp="1"/>
          </p:cNvSpPr>
          <p:nvPr>
            <p:ph sz="quarter" idx="14"/>
          </p:nvPr>
        </p:nvSpPr>
        <p:spPr>
          <a:xfrm>
            <a:off x="709638" y="1339675"/>
            <a:ext cx="5229608" cy="4725845"/>
          </a:xfrm>
        </p:spPr>
        <p:txBody>
          <a:bodyPr>
            <a:normAutofit lnSpcReduction="10000"/>
          </a:bodyPr>
          <a:lstStyle/>
          <a:p>
            <a:pPr marL="285750" indent="-285750">
              <a:buFont typeface="+mj-ea"/>
              <a:buAutoNum type="ea1JpnChsDbPeriod"/>
            </a:pPr>
            <a:r>
              <a:rPr lang="en-US" altLang="zh-CN" sz="1800" dirty="0" err="1"/>
              <a:t>pnpm</a:t>
            </a:r>
            <a:r>
              <a:rPr lang="zh-CN" altLang="en-US" sz="1800" dirty="0"/>
              <a:t>内置支持</a:t>
            </a:r>
            <a:r>
              <a:rPr lang="en-US" altLang="zh-CN" sz="1800" dirty="0" err="1"/>
              <a:t>monorepo</a:t>
            </a:r>
            <a:endParaRPr lang="en-US" altLang="zh-CN" sz="1800" dirty="0"/>
          </a:p>
          <a:p>
            <a:r>
              <a:rPr lang="en-US" altLang="zh-CN" sz="1400" b="0" i="0" dirty="0" err="1">
                <a:solidFill>
                  <a:srgbClr val="1C1E21"/>
                </a:solidFill>
                <a:effectLst/>
              </a:rPr>
              <a:t>pnpm</a:t>
            </a:r>
            <a:r>
              <a:rPr lang="en-US" altLang="zh-CN" sz="1400" b="0" i="0" dirty="0">
                <a:solidFill>
                  <a:srgbClr val="1C1E21"/>
                </a:solidFill>
                <a:effectLst/>
              </a:rPr>
              <a:t> </a:t>
            </a:r>
            <a:r>
              <a:rPr lang="zh-CN" altLang="en-US" sz="1400" b="0" i="0" dirty="0">
                <a:solidFill>
                  <a:srgbClr val="1C1E21"/>
                </a:solidFill>
                <a:effectLst/>
              </a:rPr>
              <a:t>内置了对单一存储库（</a:t>
            </a:r>
            <a:r>
              <a:rPr lang="en-US" altLang="zh-CN" sz="1400" b="0" i="0" dirty="0" err="1">
                <a:solidFill>
                  <a:srgbClr val="1C1E21"/>
                </a:solidFill>
                <a:effectLst/>
              </a:rPr>
              <a:t>monorepo</a:t>
            </a:r>
            <a:r>
              <a:rPr lang="zh-CN" altLang="en-US" sz="1400" b="0" i="0" dirty="0">
                <a:solidFill>
                  <a:srgbClr val="1C1E21"/>
                </a:solidFill>
                <a:effectLst/>
              </a:rPr>
              <a:t>，也称为多包存储库、多项目存储库或单体存储库）的支持。可以创建一个 </a:t>
            </a:r>
            <a:r>
              <a:rPr lang="en-US" altLang="zh-CN" sz="1400" b="0" i="0" dirty="0">
                <a:solidFill>
                  <a:srgbClr val="1C1E21"/>
                </a:solidFill>
                <a:effectLst/>
              </a:rPr>
              <a:t>workspace </a:t>
            </a:r>
            <a:r>
              <a:rPr lang="zh-CN" altLang="en-US" sz="1400" b="0" i="0" dirty="0">
                <a:solidFill>
                  <a:srgbClr val="1C1E21"/>
                </a:solidFill>
                <a:effectLst/>
              </a:rPr>
              <a:t>以将多个项目合并到一个仓库中。</a:t>
            </a:r>
            <a:r>
              <a:rPr lang="zh-CN" altLang="en-US" sz="1400" dirty="0">
                <a:solidFill>
                  <a:srgbClr val="1C1E21"/>
                </a:solidFill>
              </a:rPr>
              <a:t>使用</a:t>
            </a:r>
            <a:r>
              <a:rPr lang="en-US" altLang="zh-CN" sz="1400" dirty="0" err="1">
                <a:solidFill>
                  <a:srgbClr val="1C1E21"/>
                </a:solidFill>
              </a:rPr>
              <a:t>pnpm</a:t>
            </a:r>
            <a:r>
              <a:rPr lang="zh-CN" altLang="en-US" sz="1400" dirty="0">
                <a:solidFill>
                  <a:srgbClr val="1C1E21"/>
                </a:solidFill>
              </a:rPr>
              <a:t>我们能够很方便地将文档项目以及组件库项目放到一个仓库中。</a:t>
            </a:r>
            <a:endParaRPr lang="en-US" altLang="zh-CN" sz="1400" b="0" i="0" dirty="0">
              <a:solidFill>
                <a:srgbClr val="1C1E21"/>
              </a:solidFill>
              <a:effectLst/>
            </a:endParaRPr>
          </a:p>
          <a:p>
            <a:pPr marL="400050" indent="-400050">
              <a:buFont typeface="+mj-ea"/>
              <a:buAutoNum type="ea1JpnChsDbPeriod" startAt="2"/>
            </a:pPr>
            <a:r>
              <a:rPr lang="zh-CN" altLang="en-US" sz="1800" dirty="0"/>
              <a:t>节省空间</a:t>
            </a:r>
            <a:endParaRPr lang="en-US" altLang="zh-CN" sz="1800" dirty="0"/>
          </a:p>
          <a:p>
            <a:r>
              <a:rPr lang="zh-CN" altLang="en-US" sz="1400" b="0" i="0" dirty="0">
                <a:solidFill>
                  <a:srgbClr val="1C1E21"/>
                </a:solidFill>
                <a:effectLst/>
              </a:rPr>
              <a:t>使用 </a:t>
            </a:r>
            <a:r>
              <a:rPr lang="en-US" altLang="zh-CN" sz="1400" b="0" i="0" dirty="0" err="1">
                <a:solidFill>
                  <a:srgbClr val="1C1E21"/>
                </a:solidFill>
                <a:effectLst/>
              </a:rPr>
              <a:t>npm</a:t>
            </a:r>
            <a:r>
              <a:rPr lang="en-US" altLang="zh-CN" sz="1400" b="0" i="0" dirty="0">
                <a:solidFill>
                  <a:srgbClr val="1C1E21"/>
                </a:solidFill>
                <a:effectLst/>
              </a:rPr>
              <a:t> </a:t>
            </a:r>
            <a:r>
              <a:rPr lang="zh-CN" altLang="en-US" sz="1400" b="0" i="0" dirty="0">
                <a:solidFill>
                  <a:srgbClr val="1C1E21"/>
                </a:solidFill>
                <a:effectLst/>
              </a:rPr>
              <a:t>时，依赖每次被不同的项目使用，都会重复安装一次。 而在使用 </a:t>
            </a:r>
            <a:r>
              <a:rPr lang="en-US" altLang="zh-CN" sz="1400" b="0" i="0" dirty="0" err="1">
                <a:solidFill>
                  <a:srgbClr val="1C1E21"/>
                </a:solidFill>
                <a:effectLst/>
              </a:rPr>
              <a:t>pnpm</a:t>
            </a:r>
            <a:r>
              <a:rPr lang="en-US" altLang="zh-CN" sz="1400" b="0" i="0" dirty="0">
                <a:solidFill>
                  <a:srgbClr val="1C1E21"/>
                </a:solidFill>
                <a:effectLst/>
              </a:rPr>
              <a:t> </a:t>
            </a:r>
            <a:r>
              <a:rPr lang="zh-CN" altLang="en-US" sz="1400" b="0" i="0" dirty="0">
                <a:solidFill>
                  <a:srgbClr val="1C1E21"/>
                </a:solidFill>
                <a:effectLst/>
              </a:rPr>
              <a:t>时，依赖会被存储在内容可寻址的存储中</a:t>
            </a:r>
            <a:r>
              <a:rPr lang="zh-CN" altLang="en-US" sz="1400" dirty="0">
                <a:solidFill>
                  <a:srgbClr val="1C1E21"/>
                </a:solidFill>
              </a:rPr>
              <a:t>。</a:t>
            </a:r>
            <a:r>
              <a:rPr lang="zh-CN" altLang="en-US" sz="1400" b="0" i="0" dirty="0">
                <a:solidFill>
                  <a:srgbClr val="1C1E21"/>
                </a:solidFill>
                <a:effectLst/>
              </a:rPr>
              <a:t>当安装过软件包再次被安装时，包里的文件会硬链接到这一位置，而不会占用额外的磁盘空间。</a:t>
            </a:r>
            <a:endParaRPr lang="en-US" altLang="zh-CN" sz="1400" b="0" i="0" dirty="0">
              <a:solidFill>
                <a:srgbClr val="1C1E21"/>
              </a:solidFill>
              <a:effectLst/>
            </a:endParaRPr>
          </a:p>
          <a:p>
            <a:pPr marL="400050" indent="-400050">
              <a:buFont typeface="+mj-ea"/>
              <a:buAutoNum type="ea1JpnChsDbPeriod" startAt="3"/>
            </a:pPr>
            <a:r>
              <a:rPr lang="zh-CN" altLang="en-US" sz="1800" dirty="0">
                <a:solidFill>
                  <a:srgbClr val="1C1E21"/>
                </a:solidFill>
              </a:rPr>
              <a:t>更快的安装速度</a:t>
            </a:r>
            <a:endParaRPr lang="en-US" altLang="zh-CN" sz="1800" dirty="0">
              <a:solidFill>
                <a:srgbClr val="1C1E21"/>
              </a:solidFill>
            </a:endParaRPr>
          </a:p>
          <a:p>
            <a:r>
              <a:rPr lang="zh-CN" altLang="en-US" sz="1400" dirty="0"/>
              <a:t>因为是通过链接来安装已有的包，所以在安装依赖时，</a:t>
            </a:r>
            <a:r>
              <a:rPr lang="en-US" altLang="zh-CN" sz="1400" dirty="0" err="1"/>
              <a:t>pnpm</a:t>
            </a:r>
            <a:r>
              <a:rPr lang="zh-CN" altLang="en-US" sz="1400" dirty="0"/>
              <a:t>会有更快的安装速度。</a:t>
            </a:r>
          </a:p>
        </p:txBody>
      </p:sp>
      <p:sp>
        <p:nvSpPr>
          <p:cNvPr id="5" name="灯片编号占位符 4">
            <a:extLst>
              <a:ext uri="{FF2B5EF4-FFF2-40B4-BE49-F238E27FC236}">
                <a16:creationId xmlns:a16="http://schemas.microsoft.com/office/drawing/2014/main" id="{11AD34E3-0CD3-40D1-772B-D51F2AF4D2A9}"/>
              </a:ext>
            </a:extLst>
          </p:cNvPr>
          <p:cNvSpPr>
            <a:spLocks noGrp="1"/>
          </p:cNvSpPr>
          <p:nvPr>
            <p:ph type="sldNum" sz="quarter" idx="17"/>
          </p:nvPr>
        </p:nvSpPr>
        <p:spPr/>
        <p:txBody>
          <a:bodyPr/>
          <a:lstStyle/>
          <a:p>
            <a:fld id="{8045E168-1219-CD4A-80ED-4291B526AB8C}" type="slidenum">
              <a:rPr kumimoji="1" lang="zh-CN" altLang="en-US" smtClean="0"/>
              <a:t>6</a:t>
            </a:fld>
            <a:endParaRPr kumimoji="1" lang="zh-CN" altLang="en-US" dirty="0"/>
          </a:p>
        </p:txBody>
      </p:sp>
      <p:pic>
        <p:nvPicPr>
          <p:cNvPr id="20" name="图片 19">
            <a:extLst>
              <a:ext uri="{FF2B5EF4-FFF2-40B4-BE49-F238E27FC236}">
                <a16:creationId xmlns:a16="http://schemas.microsoft.com/office/drawing/2014/main" id="{F938BA81-CE95-049C-EF00-A15ED8D956DA}"/>
              </a:ext>
            </a:extLst>
          </p:cNvPr>
          <p:cNvPicPr>
            <a:picLocks noChangeAspect="1"/>
          </p:cNvPicPr>
          <p:nvPr/>
        </p:nvPicPr>
        <p:blipFill>
          <a:blip r:embed="rId2"/>
          <a:stretch>
            <a:fillRect/>
          </a:stretch>
        </p:blipFill>
        <p:spPr>
          <a:xfrm>
            <a:off x="6974120" y="1339675"/>
            <a:ext cx="3824071" cy="4725846"/>
          </a:xfrm>
          <a:prstGeom prst="rect">
            <a:avLst/>
          </a:prstGeom>
        </p:spPr>
      </p:pic>
    </p:spTree>
    <p:extLst>
      <p:ext uri="{BB962C8B-B14F-4D97-AF65-F5344CB8AC3E}">
        <p14:creationId xmlns:p14="http://schemas.microsoft.com/office/powerpoint/2010/main" val="71066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5B2AD95-BC91-BC6B-39DE-679BA5F56223}"/>
              </a:ext>
            </a:extLst>
          </p:cNvPr>
          <p:cNvSpPr>
            <a:spLocks noGrp="1"/>
          </p:cNvSpPr>
          <p:nvPr>
            <p:ph type="title"/>
          </p:nvPr>
        </p:nvSpPr>
        <p:spPr/>
        <p:txBody>
          <a:bodyPr/>
          <a:lstStyle/>
          <a:p>
            <a:r>
              <a:rPr lang="en-US" altLang="zh-CN" dirty="0"/>
              <a:t>2. </a:t>
            </a:r>
            <a:r>
              <a:rPr lang="en-US" altLang="zh-CN" dirty="0" err="1"/>
              <a:t>Vite</a:t>
            </a:r>
            <a:endParaRPr lang="zh-CN" altLang="en-US" dirty="0"/>
          </a:p>
        </p:txBody>
      </p:sp>
      <p:sp>
        <p:nvSpPr>
          <p:cNvPr id="7" name="内容占位符 6">
            <a:extLst>
              <a:ext uri="{FF2B5EF4-FFF2-40B4-BE49-F238E27FC236}">
                <a16:creationId xmlns:a16="http://schemas.microsoft.com/office/drawing/2014/main" id="{12F82BF6-1852-945D-4B71-F691B9DB8B99}"/>
              </a:ext>
            </a:extLst>
          </p:cNvPr>
          <p:cNvSpPr>
            <a:spLocks noGrp="1"/>
          </p:cNvSpPr>
          <p:nvPr>
            <p:ph sz="quarter" idx="14"/>
          </p:nvPr>
        </p:nvSpPr>
        <p:spPr>
          <a:xfrm>
            <a:off x="709638" y="1339675"/>
            <a:ext cx="6300762" cy="4725845"/>
          </a:xfrm>
        </p:spPr>
        <p:txBody>
          <a:bodyPr>
            <a:normAutofit fontScale="92500" lnSpcReduction="20000"/>
          </a:bodyPr>
          <a:lstStyle/>
          <a:p>
            <a:pPr marL="400050" indent="-400050">
              <a:buFont typeface="+mj-ea"/>
              <a:buAutoNum type="ea1JpnChsDbPeriod"/>
            </a:pPr>
            <a:r>
              <a:rPr lang="en-US" altLang="zh-CN" sz="1800" dirty="0"/>
              <a:t>Vue </a:t>
            </a:r>
            <a:r>
              <a:rPr lang="zh-CN" altLang="en-US" sz="1800" dirty="0"/>
              <a:t>官方推荐</a:t>
            </a:r>
            <a:endParaRPr lang="en-US" altLang="zh-CN" sz="1800" dirty="0"/>
          </a:p>
          <a:p>
            <a:r>
              <a:rPr lang="en-US" altLang="zh-CN" dirty="0" err="1"/>
              <a:t>Vite</a:t>
            </a:r>
            <a:r>
              <a:rPr lang="zh-CN" altLang="en-US" dirty="0"/>
              <a:t> 是 </a:t>
            </a:r>
            <a:r>
              <a:rPr lang="en-US" altLang="zh-CN" dirty="0"/>
              <a:t>Vue </a:t>
            </a:r>
            <a:r>
              <a:rPr lang="zh-CN" altLang="en-US" dirty="0"/>
              <a:t>官方推荐使用的构建工具，并且因为 </a:t>
            </a:r>
            <a:r>
              <a:rPr lang="en-US" altLang="zh-CN" dirty="0" err="1"/>
              <a:t>Vite</a:t>
            </a:r>
            <a:r>
              <a:rPr lang="en-US" altLang="zh-CN" dirty="0"/>
              <a:t> </a:t>
            </a:r>
            <a:r>
              <a:rPr lang="zh-CN" altLang="en-US" dirty="0"/>
              <a:t>的开发者就是 </a:t>
            </a:r>
            <a:r>
              <a:rPr lang="en-US" altLang="zh-CN" dirty="0"/>
              <a:t>Vue </a:t>
            </a:r>
            <a:r>
              <a:rPr lang="zh-CN" altLang="en-US" dirty="0"/>
              <a:t>的开发者（尤大），所以 </a:t>
            </a:r>
            <a:r>
              <a:rPr lang="en-US" altLang="zh-CN" dirty="0" err="1"/>
              <a:t>Vite</a:t>
            </a:r>
            <a:r>
              <a:rPr lang="en-US" altLang="zh-CN" dirty="0"/>
              <a:t> </a:t>
            </a:r>
            <a:r>
              <a:rPr lang="zh-CN" altLang="en-US" dirty="0"/>
              <a:t>官方就提供了 </a:t>
            </a:r>
            <a:r>
              <a:rPr lang="en-US" altLang="zh-CN" dirty="0"/>
              <a:t>Vue </a:t>
            </a:r>
            <a:r>
              <a:rPr lang="zh-CN" altLang="en-US" dirty="0"/>
              <a:t>相关的插件，相关的插件生态会更好。</a:t>
            </a:r>
            <a:endParaRPr lang="en-US" altLang="zh-CN" dirty="0"/>
          </a:p>
          <a:p>
            <a:pPr marL="400050" indent="-400050">
              <a:buFont typeface="+mj-ea"/>
              <a:buAutoNum type="ea1JpnChsDbPeriod" startAt="2"/>
            </a:pPr>
            <a:r>
              <a:rPr lang="zh-CN" altLang="en-US" sz="1800" dirty="0"/>
              <a:t>更快的开发服务器启动速度以及</a:t>
            </a:r>
            <a:r>
              <a:rPr lang="en-US" altLang="zh-CN" sz="1800" dirty="0"/>
              <a:t>HMR</a:t>
            </a:r>
            <a:r>
              <a:rPr lang="zh-CN" altLang="en-US" sz="1800" dirty="0"/>
              <a:t>速度</a:t>
            </a:r>
            <a:endParaRPr lang="en-US" altLang="zh-CN" sz="1800" dirty="0"/>
          </a:p>
          <a:p>
            <a:pPr marL="171450" indent="-171450">
              <a:buFont typeface="Arial" panose="020B0604020202020204" pitchFamily="34" charset="0"/>
              <a:buChar char="•"/>
            </a:pPr>
            <a:r>
              <a:rPr lang="zh-CN" altLang="en-US" sz="1300" b="1" dirty="0"/>
              <a:t>更快的启动速度</a:t>
            </a:r>
            <a:r>
              <a:rPr lang="zh-CN" altLang="en-US" sz="1300" dirty="0"/>
              <a:t>：</a:t>
            </a:r>
            <a:r>
              <a:rPr lang="en-US" altLang="zh-CN" sz="1300" b="0" i="0" dirty="0" err="1">
                <a:effectLst/>
              </a:rPr>
              <a:t>Vite</a:t>
            </a:r>
            <a:r>
              <a:rPr lang="en-US" altLang="zh-CN" sz="1300" b="0" i="0" dirty="0">
                <a:effectLst/>
              </a:rPr>
              <a:t> </a:t>
            </a:r>
            <a:r>
              <a:rPr lang="zh-CN" altLang="en-US" sz="1300" b="0" i="0" dirty="0">
                <a:effectLst/>
              </a:rPr>
              <a:t>通过在一开始将应用中的模块区分为 </a:t>
            </a:r>
            <a:r>
              <a:rPr lang="zh-CN" altLang="en-US" sz="1300" b="1" i="0" dirty="0">
                <a:effectLst/>
              </a:rPr>
              <a:t>依赖</a:t>
            </a:r>
            <a:r>
              <a:rPr lang="zh-CN" altLang="en-US" sz="1300" i="0" dirty="0">
                <a:effectLst/>
              </a:rPr>
              <a:t> 和 </a:t>
            </a:r>
            <a:r>
              <a:rPr lang="zh-CN" altLang="en-US" sz="1300" b="1" i="0" dirty="0">
                <a:effectLst/>
              </a:rPr>
              <a:t>源码 </a:t>
            </a:r>
            <a:r>
              <a:rPr lang="zh-CN" altLang="en-US" sz="1300" b="0" i="0" dirty="0">
                <a:effectLst/>
              </a:rPr>
              <a:t>两类，改进了开发服务器启动时间。</a:t>
            </a:r>
            <a:r>
              <a:rPr lang="af-ZA" altLang="zh-CN" sz="1300" b="0" i="0" dirty="0">
                <a:effectLst/>
              </a:rPr>
              <a:t>Vite </a:t>
            </a:r>
            <a:r>
              <a:rPr lang="zh-CN" altLang="en-US" sz="1300" b="0" i="0" dirty="0">
                <a:effectLst/>
              </a:rPr>
              <a:t>将会使用 </a:t>
            </a:r>
            <a:r>
              <a:rPr lang="af-ZA" altLang="zh-CN" sz="1300" b="0" i="0" dirty="0">
                <a:effectLst/>
                <a:hlinkClick r:id="rId2"/>
              </a:rPr>
              <a:t>esbuild</a:t>
            </a:r>
            <a:r>
              <a:rPr lang="af-ZA" altLang="zh-CN" sz="1300" b="0" i="0" dirty="0">
                <a:effectLst/>
              </a:rPr>
              <a:t> </a:t>
            </a:r>
            <a:r>
              <a:rPr lang="zh-CN" altLang="en-US" sz="1300" b="0" i="0" dirty="0">
                <a:effectLst/>
                <a:hlinkClick r:id="rId3"/>
              </a:rPr>
              <a:t>预构建依赖</a:t>
            </a:r>
            <a:r>
              <a:rPr lang="zh-CN" altLang="en-US" sz="1300" b="0" i="0" dirty="0">
                <a:effectLst/>
              </a:rPr>
              <a:t>。</a:t>
            </a:r>
            <a:r>
              <a:rPr lang="af-ZA" altLang="zh-CN" sz="1300" b="0" i="0" dirty="0">
                <a:effectLst/>
              </a:rPr>
              <a:t>esbuild </a:t>
            </a:r>
            <a:r>
              <a:rPr lang="zh-CN" altLang="en-US" sz="1300" b="0" i="0" dirty="0">
                <a:effectLst/>
              </a:rPr>
              <a:t>使用 </a:t>
            </a:r>
            <a:r>
              <a:rPr lang="af-ZA" altLang="zh-CN" sz="1300" b="0" i="0" dirty="0">
                <a:effectLst/>
              </a:rPr>
              <a:t>Go </a:t>
            </a:r>
            <a:r>
              <a:rPr lang="zh-CN" altLang="en-US" sz="1300" b="0" i="0" dirty="0">
                <a:effectLst/>
              </a:rPr>
              <a:t>编写，并且比以 </a:t>
            </a:r>
            <a:r>
              <a:rPr lang="af-ZA" altLang="zh-CN" sz="1300" b="0" i="0" dirty="0">
                <a:effectLst/>
              </a:rPr>
              <a:t>JavaScript </a:t>
            </a:r>
            <a:r>
              <a:rPr lang="zh-CN" altLang="en-US" sz="1300" b="0" i="0" dirty="0">
                <a:effectLst/>
              </a:rPr>
              <a:t>编写的打包器预构建依赖快 </a:t>
            </a:r>
            <a:r>
              <a:rPr lang="en-US" altLang="zh-CN" sz="1300" b="0" i="0" dirty="0">
                <a:effectLst/>
              </a:rPr>
              <a:t>10-100 </a:t>
            </a:r>
            <a:r>
              <a:rPr lang="zh-CN" altLang="en-US" sz="1300" b="0" i="0" dirty="0">
                <a:effectLst/>
              </a:rPr>
              <a:t>倍。</a:t>
            </a:r>
            <a:r>
              <a:rPr lang="en-US" altLang="zh-CN" sz="1300" b="0" i="0" dirty="0" err="1">
                <a:effectLst/>
              </a:rPr>
              <a:t>Vite</a:t>
            </a:r>
            <a:r>
              <a:rPr lang="en-US" altLang="zh-CN" sz="1300" b="0" i="0" dirty="0">
                <a:effectLst/>
              </a:rPr>
              <a:t> </a:t>
            </a:r>
            <a:r>
              <a:rPr lang="zh-CN" altLang="en-US" sz="1300" b="0" i="0" dirty="0">
                <a:effectLst/>
              </a:rPr>
              <a:t>以 </a:t>
            </a:r>
            <a:r>
              <a:rPr lang="zh-CN" altLang="en-US" sz="1300" b="0" i="0" dirty="0">
                <a:effectLst/>
                <a:hlinkClick r:id="rId4"/>
              </a:rPr>
              <a:t>原生 </a:t>
            </a:r>
            <a:r>
              <a:rPr lang="en-US" altLang="zh-CN" sz="1300" b="0" i="0" dirty="0">
                <a:effectLst/>
                <a:hlinkClick r:id="rId4"/>
              </a:rPr>
              <a:t>ESM</a:t>
            </a:r>
            <a:r>
              <a:rPr lang="zh-CN" altLang="en-US" sz="1300" b="0" i="0" dirty="0">
                <a:effectLst/>
              </a:rPr>
              <a:t> 方式提供源码。</a:t>
            </a:r>
            <a:r>
              <a:rPr lang="en-US" altLang="zh-CN" sz="1300" b="0" i="0" dirty="0" err="1">
                <a:effectLst/>
              </a:rPr>
              <a:t>Vite</a:t>
            </a:r>
            <a:r>
              <a:rPr lang="en-US" altLang="zh-CN" sz="1300" b="0" i="0" dirty="0">
                <a:effectLst/>
              </a:rPr>
              <a:t> </a:t>
            </a:r>
            <a:r>
              <a:rPr lang="zh-CN" altLang="en-US" sz="1300" b="0" i="0" dirty="0">
                <a:effectLst/>
              </a:rPr>
              <a:t>只需要在浏览器请求源码时进行转换并按需提供源码。</a:t>
            </a:r>
            <a:endParaRPr lang="en-US" altLang="zh-CN" sz="1300" b="0" i="0" dirty="0">
              <a:effectLst/>
            </a:endParaRPr>
          </a:p>
          <a:p>
            <a:pPr marL="171450" indent="-171450">
              <a:buFont typeface="Arial" panose="020B0604020202020204" pitchFamily="34" charset="0"/>
              <a:buChar char="•"/>
            </a:pPr>
            <a:r>
              <a:rPr lang="zh-CN" altLang="en-US" sz="1300" b="0" i="0" dirty="0">
                <a:effectLst/>
              </a:rPr>
              <a:t>更快的</a:t>
            </a:r>
            <a:r>
              <a:rPr lang="en-US" altLang="zh-CN" sz="1300" b="0" i="0" dirty="0">
                <a:effectLst/>
              </a:rPr>
              <a:t>HMR</a:t>
            </a:r>
            <a:r>
              <a:rPr lang="zh-CN" altLang="en-US" sz="1300" b="0" i="0" dirty="0">
                <a:effectLst/>
              </a:rPr>
              <a:t>速度：在 </a:t>
            </a:r>
            <a:r>
              <a:rPr lang="en-US" altLang="zh-CN" sz="1300" b="0" i="0" dirty="0" err="1">
                <a:effectLst/>
              </a:rPr>
              <a:t>Vite</a:t>
            </a:r>
            <a:r>
              <a:rPr lang="en-US" altLang="zh-CN" sz="1300" b="0" i="0" dirty="0">
                <a:effectLst/>
              </a:rPr>
              <a:t> </a:t>
            </a:r>
            <a:r>
              <a:rPr lang="zh-CN" altLang="en-US" sz="1300" b="0" i="0" dirty="0">
                <a:effectLst/>
              </a:rPr>
              <a:t>中，</a:t>
            </a:r>
            <a:r>
              <a:rPr lang="en-US" altLang="zh-CN" sz="1300" b="0" i="0" dirty="0">
                <a:effectLst/>
              </a:rPr>
              <a:t>HMR </a:t>
            </a:r>
            <a:r>
              <a:rPr lang="zh-CN" altLang="en-US" sz="1300" b="0" i="0" dirty="0">
                <a:effectLst/>
              </a:rPr>
              <a:t>是在原生 </a:t>
            </a:r>
            <a:r>
              <a:rPr lang="en-US" altLang="zh-CN" sz="1300" b="0" i="0" dirty="0">
                <a:effectLst/>
              </a:rPr>
              <a:t>ESM </a:t>
            </a:r>
            <a:r>
              <a:rPr lang="zh-CN" altLang="en-US" sz="1300" b="0" i="0" dirty="0">
                <a:effectLst/>
              </a:rPr>
              <a:t>上执行的。当编辑一个文件时，</a:t>
            </a:r>
            <a:r>
              <a:rPr lang="en-US" altLang="zh-CN" sz="1300" b="0" i="0" dirty="0" err="1">
                <a:effectLst/>
              </a:rPr>
              <a:t>Vite</a:t>
            </a:r>
            <a:r>
              <a:rPr lang="en-US" altLang="zh-CN" sz="1300" b="0" i="0" dirty="0">
                <a:effectLst/>
              </a:rPr>
              <a:t> </a:t>
            </a:r>
            <a:r>
              <a:rPr lang="zh-CN" altLang="en-US" sz="1300" b="0" i="0" dirty="0">
                <a:effectLst/>
              </a:rPr>
              <a:t>只需要精确地使已编辑的模块与其最近的 </a:t>
            </a:r>
            <a:r>
              <a:rPr lang="en-US" altLang="zh-CN" sz="1300" b="0" i="0" dirty="0">
                <a:effectLst/>
              </a:rPr>
              <a:t>HMR </a:t>
            </a:r>
            <a:r>
              <a:rPr lang="zh-CN" altLang="en-US" sz="1300" b="0" i="0" dirty="0">
                <a:effectLst/>
              </a:rPr>
              <a:t>边界之间的链失活，使得无论应用大小如何，</a:t>
            </a:r>
            <a:r>
              <a:rPr lang="en-US" altLang="zh-CN" sz="1300" b="0" i="0" dirty="0">
                <a:effectLst/>
              </a:rPr>
              <a:t>HMR </a:t>
            </a:r>
            <a:r>
              <a:rPr lang="zh-CN" altLang="en-US" sz="1300" b="0" i="0" dirty="0">
                <a:effectLst/>
              </a:rPr>
              <a:t>始终能保持快速更新。</a:t>
            </a:r>
            <a:endParaRPr lang="en-US" altLang="zh-CN" sz="1300" dirty="0"/>
          </a:p>
          <a:p>
            <a:pPr marL="400050" indent="-400050">
              <a:buFont typeface="+mj-ea"/>
              <a:buAutoNum type="ea1JpnChsDbPeriod" startAt="3"/>
            </a:pPr>
            <a:r>
              <a:rPr lang="zh-CN" altLang="en-US" sz="1800" dirty="0"/>
              <a:t>自带构建优化</a:t>
            </a:r>
            <a:endParaRPr lang="en-US" altLang="zh-CN" sz="1800" dirty="0"/>
          </a:p>
          <a:p>
            <a:r>
              <a:rPr lang="zh-CN" altLang="en-US" b="0" i="0" dirty="0">
                <a:effectLst/>
              </a:rPr>
              <a:t>要确保开发服务器和生产环境构建之间的最优输出和行为一致并不容易。所以 </a:t>
            </a:r>
            <a:r>
              <a:rPr lang="en-US" altLang="zh-CN" b="0" i="0" dirty="0" err="1">
                <a:effectLst/>
              </a:rPr>
              <a:t>Vite</a:t>
            </a:r>
            <a:r>
              <a:rPr lang="en-US" altLang="zh-CN" b="0" i="0" dirty="0">
                <a:effectLst/>
              </a:rPr>
              <a:t> </a:t>
            </a:r>
            <a:r>
              <a:rPr lang="zh-CN" altLang="en-US" b="0" i="0" dirty="0">
                <a:effectLst/>
              </a:rPr>
              <a:t>附带了一套 </a:t>
            </a:r>
            <a:r>
              <a:rPr lang="zh-CN" altLang="en-US" b="0" i="0" dirty="0">
                <a:effectLst/>
                <a:hlinkClick r:id="rId5"/>
              </a:rPr>
              <a:t>构建优化</a:t>
            </a:r>
            <a:r>
              <a:rPr lang="zh-CN" altLang="en-US" b="0" i="0" dirty="0">
                <a:effectLst/>
              </a:rPr>
              <a:t> 的 </a:t>
            </a:r>
            <a:r>
              <a:rPr lang="zh-CN" altLang="en-US" b="0" i="0" dirty="0">
                <a:effectLst/>
                <a:hlinkClick r:id="rId6"/>
              </a:rPr>
              <a:t>构建命令</a:t>
            </a:r>
            <a:r>
              <a:rPr lang="zh-CN" altLang="en-US" b="0" i="0" dirty="0">
                <a:effectLst/>
              </a:rPr>
              <a:t>，开箱即用。</a:t>
            </a:r>
            <a:endParaRPr lang="en-US" altLang="zh-CN" b="0" i="0" dirty="0">
              <a:effectLst/>
            </a:endParaRPr>
          </a:p>
          <a:p>
            <a:r>
              <a:rPr lang="zh-CN" altLang="en-US" dirty="0"/>
              <a:t>本项目中我们将使用                                                                                               搭建项目</a:t>
            </a:r>
            <a:endParaRPr lang="fr-FR" altLang="zh-CN" dirty="0"/>
          </a:p>
          <a:p>
            <a:endParaRPr lang="en-US" altLang="zh-CN" dirty="0"/>
          </a:p>
        </p:txBody>
      </p:sp>
      <p:sp>
        <p:nvSpPr>
          <p:cNvPr id="5" name="灯片编号占位符 4">
            <a:extLst>
              <a:ext uri="{FF2B5EF4-FFF2-40B4-BE49-F238E27FC236}">
                <a16:creationId xmlns:a16="http://schemas.microsoft.com/office/drawing/2014/main" id="{7A2723BB-14C6-3C45-E95B-531C9BE9DD8B}"/>
              </a:ext>
            </a:extLst>
          </p:cNvPr>
          <p:cNvSpPr>
            <a:spLocks noGrp="1"/>
          </p:cNvSpPr>
          <p:nvPr>
            <p:ph type="sldNum" sz="quarter" idx="17"/>
          </p:nvPr>
        </p:nvSpPr>
        <p:spPr/>
        <p:txBody>
          <a:bodyPr/>
          <a:lstStyle/>
          <a:p>
            <a:fld id="{8045E168-1219-CD4A-80ED-4291B526AB8C}" type="slidenum">
              <a:rPr kumimoji="1" lang="zh-CN" altLang="en-US" smtClean="0"/>
              <a:t>7</a:t>
            </a:fld>
            <a:endParaRPr kumimoji="1" lang="zh-CN" altLang="en-US" dirty="0"/>
          </a:p>
        </p:txBody>
      </p:sp>
      <p:pic>
        <p:nvPicPr>
          <p:cNvPr id="2" name="图片 1"/>
          <p:cNvPicPr>
            <a:picLocks noChangeAspect="1"/>
          </p:cNvPicPr>
          <p:nvPr/>
        </p:nvPicPr>
        <p:blipFill>
          <a:blip r:embed="rId7"/>
          <a:stretch>
            <a:fillRect/>
          </a:stretch>
        </p:blipFill>
        <p:spPr>
          <a:xfrm>
            <a:off x="7250686" y="1339675"/>
            <a:ext cx="4091356" cy="4725845"/>
          </a:xfrm>
          <a:prstGeom prst="rect">
            <a:avLst/>
          </a:prstGeom>
        </p:spPr>
      </p:pic>
      <p:sp>
        <p:nvSpPr>
          <p:cNvPr id="3" name="文本框 2"/>
          <p:cNvSpPr txBox="1"/>
          <p:nvPr/>
        </p:nvSpPr>
        <p:spPr>
          <a:xfrm>
            <a:off x="2143441" y="5502453"/>
            <a:ext cx="3433156" cy="261610"/>
          </a:xfrm>
          <a:prstGeom prst="rect">
            <a:avLst/>
          </a:prstGeom>
          <a:solidFill>
            <a:schemeClr val="tx1">
              <a:lumMod val="65000"/>
              <a:lumOff val="35000"/>
            </a:schemeClr>
          </a:solidFill>
        </p:spPr>
        <p:txBody>
          <a:bodyPr wrap="square" rtlCol="0">
            <a:spAutoFit/>
          </a:bodyPr>
          <a:lstStyle/>
          <a:p>
            <a:r>
              <a:rPr lang="fr-FR" altLang="zh-CN" sz="1100" dirty="0">
                <a:solidFill>
                  <a:srgbClr val="ABB2BF"/>
                </a:solidFill>
                <a:latin typeface="Consolas" panose="020B0609020204030204" pitchFamily="49" charset="0"/>
              </a:rPr>
              <a:t>pnpm </a:t>
            </a:r>
            <a:r>
              <a:rPr lang="fr-FR" altLang="zh-CN" sz="1100" dirty="0">
                <a:solidFill>
                  <a:srgbClr val="98C379"/>
                </a:solidFill>
                <a:latin typeface="Consolas" panose="020B0609020204030204" pitchFamily="49" charset="0"/>
              </a:rPr>
              <a:t>create</a:t>
            </a:r>
            <a:r>
              <a:rPr lang="fr-FR" altLang="zh-CN" sz="1100" dirty="0">
                <a:solidFill>
                  <a:srgbClr val="ABB2BF"/>
                </a:solidFill>
                <a:latin typeface="Consolas" panose="020B0609020204030204" pitchFamily="49" charset="0"/>
              </a:rPr>
              <a:t> </a:t>
            </a:r>
            <a:r>
              <a:rPr lang="fr-FR" altLang="zh-CN" sz="1100" dirty="0">
                <a:solidFill>
                  <a:srgbClr val="98C379"/>
                </a:solidFill>
                <a:latin typeface="Consolas" panose="020B0609020204030204" pitchFamily="49" charset="0"/>
              </a:rPr>
              <a:t>vite</a:t>
            </a:r>
            <a:r>
              <a:rPr lang="fr-FR" altLang="zh-CN" sz="1100" dirty="0">
                <a:solidFill>
                  <a:srgbClr val="ABB2BF"/>
                </a:solidFill>
                <a:latin typeface="Consolas" panose="020B0609020204030204" pitchFamily="49" charset="0"/>
              </a:rPr>
              <a:t> </a:t>
            </a:r>
            <a:r>
              <a:rPr lang="fr-FR" altLang="zh-CN" sz="1100" dirty="0">
                <a:solidFill>
                  <a:srgbClr val="98C379"/>
                </a:solidFill>
                <a:latin typeface="Consolas" panose="020B0609020204030204" pitchFamily="49" charset="0"/>
              </a:rPr>
              <a:t>my-vue-app</a:t>
            </a:r>
            <a:r>
              <a:rPr lang="fr-FR" altLang="zh-CN" sz="1100" dirty="0">
                <a:solidFill>
                  <a:srgbClr val="ABB2BF"/>
                </a:solidFill>
                <a:latin typeface="Consolas" panose="020B0609020204030204" pitchFamily="49" charset="0"/>
              </a:rPr>
              <a:t> </a:t>
            </a:r>
            <a:r>
              <a:rPr lang="fr-FR" altLang="zh-CN" sz="1100" dirty="0">
                <a:solidFill>
                  <a:srgbClr val="D19A66"/>
                </a:solidFill>
                <a:latin typeface="Consolas" panose="020B0609020204030204" pitchFamily="49" charset="0"/>
              </a:rPr>
              <a:t>--template</a:t>
            </a:r>
            <a:r>
              <a:rPr lang="fr-FR" altLang="zh-CN" sz="1100" dirty="0">
                <a:solidFill>
                  <a:srgbClr val="ABB2BF"/>
                </a:solidFill>
                <a:latin typeface="Consolas" panose="020B0609020204030204" pitchFamily="49" charset="0"/>
              </a:rPr>
              <a:t> </a:t>
            </a:r>
            <a:r>
              <a:rPr lang="fr-FR" altLang="zh-CN" sz="1100" dirty="0">
                <a:solidFill>
                  <a:srgbClr val="98C379"/>
                </a:solidFill>
                <a:latin typeface="Consolas" panose="020B0609020204030204" pitchFamily="49" charset="0"/>
              </a:rPr>
              <a:t>vue</a:t>
            </a:r>
            <a:endParaRPr lang="zh-CN" altLang="en-US" sz="1100" dirty="0"/>
          </a:p>
        </p:txBody>
      </p:sp>
    </p:spTree>
    <p:extLst>
      <p:ext uri="{BB962C8B-B14F-4D97-AF65-F5344CB8AC3E}">
        <p14:creationId xmlns:p14="http://schemas.microsoft.com/office/powerpoint/2010/main" val="142902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9BEA1-E76A-00A7-B438-F43CC3965B2B}"/>
              </a:ext>
            </a:extLst>
          </p:cNvPr>
          <p:cNvSpPr>
            <a:spLocks noGrp="1"/>
          </p:cNvSpPr>
          <p:nvPr>
            <p:ph type="title"/>
          </p:nvPr>
        </p:nvSpPr>
        <p:spPr/>
        <p:txBody>
          <a:bodyPr/>
          <a:lstStyle/>
          <a:p>
            <a:r>
              <a:rPr kumimoji="1" lang="en-US" altLang="zh-CN" dirty="0"/>
              <a:t>3. TypeScript</a:t>
            </a:r>
            <a:endParaRPr kumimoji="1" lang="zh-CN" altLang="en-US" dirty="0"/>
          </a:p>
        </p:txBody>
      </p:sp>
      <p:sp>
        <p:nvSpPr>
          <p:cNvPr id="3" name="内容占位符 2">
            <a:extLst>
              <a:ext uri="{FF2B5EF4-FFF2-40B4-BE49-F238E27FC236}">
                <a16:creationId xmlns:a16="http://schemas.microsoft.com/office/drawing/2014/main" id="{64406616-B398-E324-222D-92147E778F7A}"/>
              </a:ext>
            </a:extLst>
          </p:cNvPr>
          <p:cNvSpPr>
            <a:spLocks noGrp="1"/>
          </p:cNvSpPr>
          <p:nvPr>
            <p:ph sz="quarter" idx="14"/>
          </p:nvPr>
        </p:nvSpPr>
        <p:spPr/>
        <p:txBody>
          <a:bodyPr/>
          <a:lstStyle/>
          <a:p>
            <a:r>
              <a:rPr kumimoji="1" lang="en-US" altLang="zh-CN" dirty="0"/>
              <a:t>TypeScript</a:t>
            </a:r>
            <a:r>
              <a:rPr kumimoji="1" lang="zh-CN" altLang="en-US" dirty="0"/>
              <a:t>就是具有类型系统的</a:t>
            </a:r>
            <a:r>
              <a:rPr kumimoji="1" lang="en-US" altLang="zh-CN" dirty="0"/>
              <a:t>JavaScript</a:t>
            </a:r>
            <a:endParaRPr kumimoji="1" lang="zh-CN" altLang="en-US" dirty="0"/>
          </a:p>
        </p:txBody>
      </p:sp>
      <p:sp>
        <p:nvSpPr>
          <p:cNvPr id="13" name="灯片编号占位符 12">
            <a:extLst>
              <a:ext uri="{FF2B5EF4-FFF2-40B4-BE49-F238E27FC236}">
                <a16:creationId xmlns:a16="http://schemas.microsoft.com/office/drawing/2014/main" id="{7FB83348-EB69-8993-25A1-612214F9E02D}"/>
              </a:ext>
            </a:extLst>
          </p:cNvPr>
          <p:cNvSpPr>
            <a:spLocks noGrp="1"/>
          </p:cNvSpPr>
          <p:nvPr>
            <p:ph type="sldNum" sz="quarter" idx="23"/>
          </p:nvPr>
        </p:nvSpPr>
        <p:spPr/>
        <p:txBody>
          <a:bodyPr/>
          <a:lstStyle/>
          <a:p>
            <a:fld id="{8045E168-1219-CD4A-80ED-4291B526AB8C}" type="slidenum">
              <a:rPr kumimoji="1" lang="zh-CN" altLang="en-US" smtClean="0"/>
              <a:t>8</a:t>
            </a:fld>
            <a:endParaRPr kumimoji="1" lang="zh-CN" altLang="en-US" dirty="0"/>
          </a:p>
        </p:txBody>
      </p:sp>
      <p:pic>
        <p:nvPicPr>
          <p:cNvPr id="15" name="图片 14">
            <a:extLst>
              <a:ext uri="{FF2B5EF4-FFF2-40B4-BE49-F238E27FC236}">
                <a16:creationId xmlns:a16="http://schemas.microsoft.com/office/drawing/2014/main" id="{CF88C93D-1948-36C0-EB61-ED00F2CA9A5C}"/>
              </a:ext>
            </a:extLst>
          </p:cNvPr>
          <p:cNvPicPr>
            <a:picLocks noChangeAspect="1"/>
          </p:cNvPicPr>
          <p:nvPr/>
        </p:nvPicPr>
        <p:blipFill>
          <a:blip r:embed="rId2"/>
          <a:stretch>
            <a:fillRect/>
          </a:stretch>
        </p:blipFill>
        <p:spPr>
          <a:xfrm>
            <a:off x="485651" y="1721026"/>
            <a:ext cx="11020425" cy="2219325"/>
          </a:xfrm>
          <a:prstGeom prst="rect">
            <a:avLst/>
          </a:prstGeom>
        </p:spPr>
      </p:pic>
    </p:spTree>
    <p:extLst>
      <p:ext uri="{BB962C8B-B14F-4D97-AF65-F5344CB8AC3E}">
        <p14:creationId xmlns:p14="http://schemas.microsoft.com/office/powerpoint/2010/main" val="223890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03</a:t>
            </a:r>
            <a:endParaRPr lang="zh-CN" altLang="en-US" dirty="0"/>
          </a:p>
        </p:txBody>
      </p:sp>
      <p:sp>
        <p:nvSpPr>
          <p:cNvPr id="14" name="文本占位符 13"/>
          <p:cNvSpPr>
            <a:spLocks noGrp="1"/>
          </p:cNvSpPr>
          <p:nvPr>
            <p:ph type="body" sz="half" idx="10"/>
          </p:nvPr>
        </p:nvSpPr>
        <p:spPr/>
        <p:txBody>
          <a:bodyPr/>
          <a:lstStyle/>
          <a:p>
            <a:r>
              <a:rPr lang="zh-CN" altLang="en-US" dirty="0"/>
              <a:t>组件开发及规范</a:t>
            </a:r>
          </a:p>
        </p:txBody>
      </p:sp>
      <p:sp>
        <p:nvSpPr>
          <p:cNvPr id="15" name="文本占位符 14"/>
          <p:cNvSpPr>
            <a:spLocks noGrp="1"/>
          </p:cNvSpPr>
          <p:nvPr>
            <p:ph type="body" sz="half" idx="11"/>
          </p:nvPr>
        </p:nvSpPr>
        <p:spPr/>
        <p:txBody>
          <a:bodyPr/>
          <a:lstStyle/>
          <a:p>
            <a:r>
              <a:rPr lang="zh-CN" altLang="en-US" dirty="0"/>
              <a:t>开发规范</a:t>
            </a:r>
          </a:p>
        </p:txBody>
      </p:sp>
      <p:sp>
        <p:nvSpPr>
          <p:cNvPr id="16" name="文本占位符 15"/>
          <p:cNvSpPr>
            <a:spLocks noGrp="1"/>
          </p:cNvSpPr>
          <p:nvPr>
            <p:ph type="body" sz="half" idx="12"/>
          </p:nvPr>
        </p:nvSpPr>
        <p:spPr/>
        <p:txBody>
          <a:bodyPr/>
          <a:lstStyle/>
          <a:p>
            <a:r>
              <a:rPr lang="en-US" altLang="zh-CN" dirty="0"/>
              <a:t>01</a:t>
            </a:r>
            <a:endParaRPr lang="zh-CN" altLang="en-US" dirty="0"/>
          </a:p>
        </p:txBody>
      </p:sp>
      <p:sp>
        <p:nvSpPr>
          <p:cNvPr id="17" name="文本占位符 16"/>
          <p:cNvSpPr>
            <a:spLocks noGrp="1"/>
          </p:cNvSpPr>
          <p:nvPr>
            <p:ph type="body" sz="half" idx="13"/>
          </p:nvPr>
        </p:nvSpPr>
        <p:spPr/>
        <p:txBody>
          <a:bodyPr/>
          <a:lstStyle/>
          <a:p>
            <a:r>
              <a:rPr lang="zh-CN" altLang="en-US" dirty="0"/>
              <a:t>组件开发示例</a:t>
            </a:r>
          </a:p>
        </p:txBody>
      </p:sp>
      <p:sp>
        <p:nvSpPr>
          <p:cNvPr id="18" name="文本占位符 17"/>
          <p:cNvSpPr>
            <a:spLocks noGrp="1"/>
          </p:cNvSpPr>
          <p:nvPr>
            <p:ph type="body" sz="half" idx="14"/>
          </p:nvPr>
        </p:nvSpPr>
        <p:spPr/>
        <p:txBody>
          <a:bodyPr/>
          <a:lstStyle/>
          <a:p>
            <a:r>
              <a:rPr lang="en-US" altLang="zh-CN" dirty="0"/>
              <a:t>02</a:t>
            </a:r>
            <a:endParaRPr lang="zh-CN" altLang="en-US" dirty="0"/>
          </a:p>
        </p:txBody>
      </p:sp>
      <p:sp>
        <p:nvSpPr>
          <p:cNvPr id="12" name="灯片编号占位符 11">
            <a:extLst>
              <a:ext uri="{FF2B5EF4-FFF2-40B4-BE49-F238E27FC236}">
                <a16:creationId xmlns:a16="http://schemas.microsoft.com/office/drawing/2014/main" id="{D50223B1-86B7-19B5-AD0A-896F00F09E14}"/>
              </a:ext>
            </a:extLst>
          </p:cNvPr>
          <p:cNvSpPr>
            <a:spLocks noGrp="1"/>
          </p:cNvSpPr>
          <p:nvPr>
            <p:ph type="sldNum" sz="quarter" idx="17"/>
          </p:nvPr>
        </p:nvSpPr>
        <p:spPr/>
        <p:txBody>
          <a:bodyPr/>
          <a:lstStyle/>
          <a:p>
            <a:fld id="{8045E168-1219-CD4A-80ED-4291B526AB8C}" type="slidenum">
              <a:rPr kumimoji="1" lang="zh-CN" altLang="en-US" smtClean="0"/>
              <a:t>9</a:t>
            </a:fld>
            <a:endParaRPr kumimoji="1" lang="zh-CN" altLang="en-US" dirty="0"/>
          </a:p>
        </p:txBody>
      </p:sp>
      <p:sp>
        <p:nvSpPr>
          <p:cNvPr id="21" name="文本框 20"/>
          <p:cNvSpPr txBox="1"/>
          <p:nvPr/>
        </p:nvSpPr>
        <p:spPr>
          <a:xfrm>
            <a:off x="6577293" y="1381387"/>
            <a:ext cx="2441694" cy="276999"/>
          </a:xfrm>
          <a:prstGeom prst="rect">
            <a:avLst/>
          </a:prstGeom>
          <a:noFill/>
        </p:spPr>
        <p:txBody>
          <a:bodyPr wrap="none" rtlCol="0">
            <a:spAutoFit/>
          </a:bodyPr>
          <a:lstStyle/>
          <a:p>
            <a:r>
              <a:rPr lang="zh-CN" altLang="en-US" sz="1200" dirty="0">
                <a:solidFill>
                  <a:schemeClr val="tx1">
                    <a:lumMod val="50000"/>
                    <a:lumOff val="50000"/>
                  </a:schemeClr>
                </a:solidFill>
                <a:latin typeface="Arial" panose="020B0604020202020204" pitchFamily="34" charset="0"/>
                <a:cs typeface="Arial" panose="020B0604020202020204" pitchFamily="34" charset="0"/>
              </a:rPr>
              <a:t>以正在开发的</a:t>
            </a:r>
            <a:r>
              <a:rPr lang="en-US" altLang="zh-CN" sz="1200" dirty="0">
                <a:solidFill>
                  <a:schemeClr val="tx1">
                    <a:lumMod val="50000"/>
                    <a:lumOff val="50000"/>
                  </a:schemeClr>
                </a:solidFill>
                <a:latin typeface="Arial" panose="020B0604020202020204" pitchFamily="34" charset="0"/>
                <a:cs typeface="Arial" panose="020B0604020202020204" pitchFamily="34" charset="0"/>
              </a:rPr>
              <a:t>SU3.0</a:t>
            </a:r>
            <a:r>
              <a:rPr lang="zh-CN" altLang="en-US" sz="1200" dirty="0">
                <a:solidFill>
                  <a:schemeClr val="tx1">
                    <a:lumMod val="50000"/>
                    <a:lumOff val="50000"/>
                  </a:schemeClr>
                </a:solidFill>
                <a:latin typeface="Arial" panose="020B0604020202020204" pitchFamily="34" charset="0"/>
                <a:cs typeface="Arial" panose="020B0604020202020204" pitchFamily="34" charset="0"/>
              </a:rPr>
              <a:t>组件库为示例</a:t>
            </a:r>
          </a:p>
        </p:txBody>
      </p:sp>
    </p:spTree>
    <p:extLst>
      <p:ext uri="{BB962C8B-B14F-4D97-AF65-F5344CB8AC3E}">
        <p14:creationId xmlns:p14="http://schemas.microsoft.com/office/powerpoint/2010/main" val="3031414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2185</TotalTime>
  <Words>1705</Words>
  <Application>Microsoft Office PowerPoint</Application>
  <PresentationFormat>宽屏</PresentationFormat>
  <Paragraphs>151</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-apple-system</vt:lpstr>
      <vt:lpstr>等线</vt:lpstr>
      <vt:lpstr>等线 Light</vt:lpstr>
      <vt:lpstr>Arial</vt:lpstr>
      <vt:lpstr>Consolas</vt:lpstr>
      <vt:lpstr>Office 主题​​</vt:lpstr>
      <vt:lpstr>Vue 组件库开发实战</vt:lpstr>
      <vt:lpstr>目录</vt:lpstr>
      <vt:lpstr>01</vt:lpstr>
      <vt:lpstr>1. 序言-为什么要选择搭建一个组件库？</vt:lpstr>
      <vt:lpstr>02</vt:lpstr>
      <vt:lpstr>1. pnpm</vt:lpstr>
      <vt:lpstr>2. Vite</vt:lpstr>
      <vt:lpstr>3. TypeScript</vt:lpstr>
      <vt:lpstr>03</vt:lpstr>
      <vt:lpstr>1. 开发规范</vt:lpstr>
      <vt:lpstr>2. 组件开发示例-开发流程</vt:lpstr>
      <vt:lpstr>Input组件开发-需求整理</vt:lpstr>
      <vt:lpstr>Input组件开发-编写代码</vt:lpstr>
      <vt:lpstr>PowerPoint 演示文稿</vt:lpstr>
      <vt:lpstr>Checkbox组件开发-需求整理</vt:lpstr>
      <vt:lpstr>Checkbox组件开发-编写代码</vt:lpstr>
      <vt:lpstr>PowerPoint 演示文稿</vt:lpstr>
      <vt:lpstr>Checkbox-group组件开发-编写代码</vt:lpstr>
      <vt:lpstr>PowerPoint 演示文稿</vt:lpstr>
      <vt:lpstr>04</vt:lpstr>
      <vt:lpstr>1. 打包</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王 显淼</cp:lastModifiedBy>
  <cp:revision>125</cp:revision>
  <dcterms:created xsi:type="dcterms:W3CDTF">2022-12-13T06:19:33Z</dcterms:created>
  <dcterms:modified xsi:type="dcterms:W3CDTF">2023-04-02T14:55:15Z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653A1587CE64AAA975199863408D24FF</vt:lpwstr>
  </property>
  <property fmtid="{D5CDD505-2E9C-101B-9397-08002B2CF9AE}" pid="3" name="KSOProductBuildVer">
    <vt:lpwstr>2052-4.6.1.7467</vt:lpwstr>
  </property>
</Properties>
</file>